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72"/>
  </p:notesMasterIdLst>
  <p:handoutMasterIdLst>
    <p:handoutMasterId r:id="rId73"/>
  </p:handoutMasterIdLst>
  <p:sldIdLst>
    <p:sldId id="256" r:id="rId5"/>
    <p:sldId id="258" r:id="rId6"/>
    <p:sldId id="257" r:id="rId7"/>
    <p:sldId id="318" r:id="rId8"/>
    <p:sldId id="322" r:id="rId9"/>
    <p:sldId id="259" r:id="rId10"/>
    <p:sldId id="323" r:id="rId11"/>
    <p:sldId id="260" r:id="rId12"/>
    <p:sldId id="261" r:id="rId13"/>
    <p:sldId id="327" r:id="rId14"/>
    <p:sldId id="262" r:id="rId15"/>
    <p:sldId id="265" r:id="rId16"/>
    <p:sldId id="267" r:id="rId17"/>
    <p:sldId id="268" r:id="rId18"/>
    <p:sldId id="270" r:id="rId19"/>
    <p:sldId id="266" r:id="rId20"/>
    <p:sldId id="269" r:id="rId21"/>
    <p:sldId id="312" r:id="rId22"/>
    <p:sldId id="310" r:id="rId23"/>
    <p:sldId id="311" r:id="rId24"/>
    <p:sldId id="271" r:id="rId25"/>
    <p:sldId id="272" r:id="rId26"/>
    <p:sldId id="273" r:id="rId27"/>
    <p:sldId id="274" r:id="rId28"/>
    <p:sldId id="308" r:id="rId29"/>
    <p:sldId id="309" r:id="rId30"/>
    <p:sldId id="326" r:id="rId31"/>
    <p:sldId id="305" r:id="rId32"/>
    <p:sldId id="286" r:id="rId33"/>
    <p:sldId id="287" r:id="rId34"/>
    <p:sldId id="288" r:id="rId35"/>
    <p:sldId id="292" r:id="rId36"/>
    <p:sldId id="293" r:id="rId37"/>
    <p:sldId id="294" r:id="rId38"/>
    <p:sldId id="316" r:id="rId39"/>
    <p:sldId id="285" r:id="rId40"/>
    <p:sldId id="320" r:id="rId41"/>
    <p:sldId id="278" r:id="rId42"/>
    <p:sldId id="263" r:id="rId43"/>
    <p:sldId id="313" r:id="rId44"/>
    <p:sldId id="264" r:id="rId45"/>
    <p:sldId id="275" r:id="rId46"/>
    <p:sldId id="276" r:id="rId47"/>
    <p:sldId id="279" r:id="rId48"/>
    <p:sldId id="281" r:id="rId49"/>
    <p:sldId id="282" r:id="rId50"/>
    <p:sldId id="314" r:id="rId51"/>
    <p:sldId id="283" r:id="rId52"/>
    <p:sldId id="317" r:id="rId53"/>
    <p:sldId id="284" r:id="rId54"/>
    <p:sldId id="280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19" r:id="rId63"/>
    <p:sldId id="302" r:id="rId64"/>
    <p:sldId id="303" r:id="rId65"/>
    <p:sldId id="324" r:id="rId66"/>
    <p:sldId id="321" r:id="rId67"/>
    <p:sldId id="306" r:id="rId68"/>
    <p:sldId id="307" r:id="rId69"/>
    <p:sldId id="325" r:id="rId70"/>
    <p:sldId id="315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0E0090-961F-4D03-8173-EFDD27028254}">
          <p14:sldIdLst>
            <p14:sldId id="256"/>
            <p14:sldId id="258"/>
          </p14:sldIdLst>
        </p14:section>
        <p14:section name="Standardiization" id="{FC7A2ECB-04E5-44A9-B40F-C7FAD36D7C22}">
          <p14:sldIdLst>
            <p14:sldId id="257"/>
            <p14:sldId id="318"/>
            <p14:sldId id="322"/>
            <p14:sldId id="259"/>
            <p14:sldId id="323"/>
            <p14:sldId id="260"/>
            <p14:sldId id="261"/>
          </p14:sldIdLst>
        </p14:section>
        <p14:section name="Bertin" id="{0FE02E1D-C335-4FF8-80EA-4621BCE1C60B}">
          <p14:sldIdLst>
            <p14:sldId id="327"/>
            <p14:sldId id="262"/>
            <p14:sldId id="265"/>
            <p14:sldId id="267"/>
            <p14:sldId id="268"/>
            <p14:sldId id="270"/>
            <p14:sldId id="266"/>
            <p14:sldId id="269"/>
            <p14:sldId id="312"/>
            <p14:sldId id="310"/>
            <p14:sldId id="311"/>
            <p14:sldId id="271"/>
            <p14:sldId id="272"/>
            <p14:sldId id="273"/>
            <p14:sldId id="274"/>
            <p14:sldId id="308"/>
            <p14:sldId id="309"/>
          </p14:sldIdLst>
        </p14:section>
        <p14:section name="Computer graphics" id="{9FC57EBF-0A57-40B7-BF64-E35E1A3C206A}">
          <p14:sldIdLst>
            <p14:sldId id="326"/>
            <p14:sldId id="305"/>
            <p14:sldId id="286"/>
            <p14:sldId id="287"/>
            <p14:sldId id="288"/>
            <p14:sldId id="292"/>
            <p14:sldId id="293"/>
            <p14:sldId id="294"/>
            <p14:sldId id="316"/>
            <p14:sldId id="285"/>
            <p14:sldId id="320"/>
          </p14:sldIdLst>
        </p14:section>
        <p14:section name="GoG" id="{AEFEEDB4-067C-41F8-94FE-DDE3D7F9902E}">
          <p14:sldIdLst>
            <p14:sldId id="278"/>
            <p14:sldId id="263"/>
            <p14:sldId id="313"/>
            <p14:sldId id="264"/>
            <p14:sldId id="275"/>
            <p14:sldId id="276"/>
            <p14:sldId id="279"/>
            <p14:sldId id="281"/>
            <p14:sldId id="282"/>
            <p14:sldId id="314"/>
            <p14:sldId id="283"/>
            <p14:sldId id="317"/>
          </p14:sldIdLst>
        </p14:section>
        <p14:section name="ggplot2" id="{4A57BA23-E111-4942-96DA-7153CC5F63B9}">
          <p14:sldIdLst>
            <p14:sldId id="284"/>
            <p14:sldId id="280"/>
            <p14:sldId id="295"/>
            <p14:sldId id="296"/>
            <p14:sldId id="297"/>
            <p14:sldId id="298"/>
            <p14:sldId id="299"/>
            <p14:sldId id="300"/>
            <p14:sldId id="301"/>
            <p14:sldId id="319"/>
            <p14:sldId id="302"/>
            <p14:sldId id="303"/>
            <p14:sldId id="324"/>
            <p14:sldId id="321"/>
          </p14:sldIdLst>
        </p14:section>
        <p14:section name="DataScience" id="{1E6A2041-C2AE-4FE1-A18F-0057930BE4D9}">
          <p14:sldIdLst>
            <p14:sldId id="306"/>
            <p14:sldId id="307"/>
            <p14:sldId id="32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75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11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1990-B7F6-4679-8A81-FB654AFDE369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B42B6-F5D5-4FAC-BF8D-429FEA666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8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23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5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6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92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6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04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9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65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5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2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6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2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8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2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6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85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80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lsluis/before-tufte-there-was-bertin-63af71ceaa62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z.fr/bertifier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tJxAF_a_yBQ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moac/people/students/peter_cock/r/heatmap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atavis.ca/papers/HeatmapHistory-tas.2009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articles/28-hierarchical-clustering-essentials/93-heatmap-static-and-interactive-absolute-guid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gif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The Language of Graphs: from </a:t>
            </a:r>
            <a:r>
              <a:rPr lang="en-US" dirty="0" err="1"/>
              <a:t>Bertin</a:t>
            </a:r>
            <a:r>
              <a:rPr lang="en-US" dirty="0"/>
              <a:t> to </a:t>
            </a:r>
            <a:r>
              <a:rPr lang="en-US" dirty="0" err="1"/>
              <a:t>GoG</a:t>
            </a:r>
            <a:r>
              <a:rPr lang="en-US" dirty="0"/>
              <a:t> to ggplot2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 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" y="152408"/>
            <a:ext cx="2680953" cy="21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97881" y="205184"/>
            <a:ext cx="2743200" cy="2037307"/>
            <a:chOff x="3401043" y="152425"/>
            <a:chExt cx="2743200" cy="2037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043" y="152425"/>
              <a:ext cx="2743200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483" y="1106431"/>
              <a:ext cx="2651760" cy="108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5165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14B4-2088-4B4C-A287-20D5F4D3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7772400" cy="1362075"/>
          </a:xfrm>
        </p:spPr>
        <p:txBody>
          <a:bodyPr/>
          <a:lstStyle/>
          <a:p>
            <a:r>
              <a:rPr lang="en-US" dirty="0" err="1"/>
              <a:t>Bertin</a:t>
            </a:r>
            <a:r>
              <a:rPr lang="en-US" dirty="0"/>
              <a:t>: Modern theory of data 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D96B5-5D1E-4FAE-9786-EEFC83BA3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450" y="6043613"/>
            <a:ext cx="2190750" cy="280987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4059-C14E-4DF7-A91D-FEA5044E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FEB-9867-44A3-977D-599F3937B77B}"/>
              </a:ext>
            </a:extLst>
          </p:cNvPr>
          <p:cNvSpPr txBox="1"/>
          <p:nvPr/>
        </p:nvSpPr>
        <p:spPr>
          <a:xfrm>
            <a:off x="571500" y="2181225"/>
            <a:ext cx="350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Semiology of graphics: Visual variables</a:t>
            </a:r>
          </a:p>
          <a:p>
            <a:endParaRPr lang="en-US" sz="2400" dirty="0"/>
          </a:p>
          <a:p>
            <a:r>
              <a:rPr lang="en-US" sz="2400" dirty="0"/>
              <a:t>Decoding: Reading levels of a graph</a:t>
            </a:r>
          </a:p>
          <a:p>
            <a:endParaRPr lang="en-US" sz="2400" dirty="0"/>
          </a:p>
          <a:p>
            <a:r>
              <a:rPr lang="en-US" sz="2400" dirty="0"/>
              <a:t>Reorderable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02CB6-3A72-45DF-929A-0136B6A6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19" y="2200275"/>
            <a:ext cx="4152381" cy="4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1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 </a:t>
            </a:r>
            <a:r>
              <a:rPr lang="en-US" dirty="0"/>
              <a:t>(1967)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Defines a system of “grammatical elements” of graphs and relations among visual attributes that give </a:t>
            </a:r>
            <a:r>
              <a:rPr lang="en-US" sz="2400" dirty="0">
                <a:solidFill>
                  <a:srgbClr val="FF0000"/>
                </a:solidFill>
              </a:rPr>
              <a:t>meaning</a:t>
            </a:r>
            <a:r>
              <a:rPr lang="en-US" sz="2400" dirty="0"/>
              <a:t> (semantics) from perceptual features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Planar</a:t>
            </a:r>
            <a:r>
              <a:rPr lang="en-US" sz="2000" dirty="0"/>
              <a:t> variables: (</a:t>
            </a:r>
            <a:r>
              <a:rPr lang="en-US" sz="2000" dirty="0" err="1"/>
              <a:t>x,y</a:t>
            </a:r>
            <a:r>
              <a:rPr lang="en-US" sz="2000" dirty="0"/>
              <a:t>) coordinates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Retinal</a:t>
            </a:r>
            <a:r>
              <a:rPr lang="en-US" sz="2000" dirty="0"/>
              <a:t> variables: shape, size, color,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3886200"/>
            <a:ext cx="5273040" cy="2225040"/>
          </a:xfrm>
          <a:prstGeom prst="rect">
            <a:avLst/>
          </a:prstGeom>
        </p:spPr>
      </p:pic>
      <p:pic>
        <p:nvPicPr>
          <p:cNvPr id="2050" name="Picture 2" descr="C:\Documents\milestone\images\portraits\ber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0286"/>
            <a:ext cx="18426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8A3FF42-0C46-44BC-AA05-038E75111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606229"/>
            <a:ext cx="1124712" cy="15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a system of mapping of retinal variables to properties of data variables for perception of </a:t>
            </a:r>
            <a:r>
              <a:rPr lang="en-US" sz="2400" dirty="0">
                <a:solidFill>
                  <a:srgbClr val="FF0000"/>
                </a:solidFill>
              </a:rPr>
              <a:t>relations</a:t>
            </a:r>
          </a:p>
          <a:p>
            <a:pPr lvl="1"/>
            <a:r>
              <a:rPr lang="en-US" sz="2000" dirty="0"/>
              <a:t>Association (</a:t>
            </a:r>
            <a:r>
              <a:rPr lang="en-US" sz="2000" dirty="0">
                <a:solidFill>
                  <a:srgbClr val="FF0000"/>
                </a:solidFill>
              </a:rPr>
              <a:t>≡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similar</a:t>
            </a:r>
          </a:p>
          <a:p>
            <a:pPr lvl="1"/>
            <a:r>
              <a:rPr lang="en-US" sz="2000" dirty="0"/>
              <a:t>Selection (</a:t>
            </a:r>
            <a:r>
              <a:rPr lang="en-US" sz="2000" dirty="0">
                <a:solidFill>
                  <a:srgbClr val="FF0000"/>
                </a:solidFill>
              </a:rPr>
              <a:t>≠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forming classes</a:t>
            </a:r>
          </a:p>
          <a:p>
            <a:pPr lvl="1"/>
            <a:r>
              <a:rPr lang="en-US" sz="2000" dirty="0"/>
              <a:t>Order (</a:t>
            </a:r>
            <a:r>
              <a:rPr lang="en-US" sz="2000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showing order</a:t>
            </a:r>
          </a:p>
          <a:p>
            <a:pPr lvl="1"/>
            <a:r>
              <a:rPr lang="en-US" sz="2000" dirty="0"/>
              <a:t>Quantity (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proportional</a:t>
            </a:r>
          </a:p>
          <a:p>
            <a:r>
              <a:rPr lang="en-US" sz="2400" dirty="0"/>
              <a:t>This is the first theory of graphs relating visual attributes (encoding) to perceptual characteristics (decoding).</a:t>
            </a:r>
          </a:p>
          <a:p>
            <a:r>
              <a:rPr lang="en-US" sz="2400" dirty="0"/>
              <a:t>It comprises nearly all known graph and thematic map types in a </a:t>
            </a:r>
            <a:r>
              <a:rPr lang="en-US" sz="2400" dirty="0">
                <a:solidFill>
                  <a:srgbClr val="FF0000"/>
                </a:solidFill>
              </a:rPr>
              <a:t>general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5A3E-B5EE-42CF-AFCD-296B0C3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91" y="1600200"/>
            <a:ext cx="731429" cy="16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569994" cy="4898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572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retinal variables and relationship types can be “implanted” in various symbol types in the plane (X,Y)</a:t>
            </a:r>
          </a:p>
        </p:txBody>
      </p:sp>
    </p:spTree>
    <p:extLst>
      <p:ext uri="{BB962C8B-B14F-4D97-AF65-F5344CB8AC3E}">
        <p14:creationId xmlns:p14="http://schemas.microsoft.com/office/powerpoint/2010/main" val="294544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variables &amp; data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392"/>
            <a:ext cx="8145012" cy="4398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variables differ in the kinds of information they can convey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616553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(≡)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6165532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(≠)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61655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(O)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6156007"/>
            <a:ext cx="53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(Q) </a:t>
            </a:r>
          </a:p>
        </p:txBody>
      </p:sp>
    </p:spTree>
    <p:extLst>
      <p:ext uri="{BB962C8B-B14F-4D97-AF65-F5344CB8AC3E}">
        <p14:creationId xmlns:p14="http://schemas.microsoft.com/office/powerpoint/2010/main" val="4004779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209800"/>
            <a:ext cx="5212080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Various authors have used </a:t>
            </a:r>
            <a:r>
              <a:rPr lang="en-US" sz="2000" dirty="0" err="1"/>
              <a:t>Bertin’s</a:t>
            </a:r>
            <a:r>
              <a:rPr lang="en-US" sz="2000" dirty="0"/>
              <a:t> system to make recommendations for the best attributes to use with different symbol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D7A-3224-4E83-A512-E8F99DF1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95600"/>
            <a:ext cx="552381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6240780" cy="4680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Retinal variables allow </a:t>
            </a:r>
            <a:r>
              <a:rPr lang="en-US" sz="2400" dirty="0">
                <a:solidFill>
                  <a:srgbClr val="FF0000"/>
                </a:solidFill>
              </a:rPr>
              <a:t>several</a:t>
            </a:r>
            <a:r>
              <a:rPr lang="en-US" sz="2400" dirty="0"/>
              <a:t> variables to be encoded.</a:t>
            </a:r>
          </a:p>
          <a:p>
            <a:r>
              <a:rPr lang="en-US" dirty="0" err="1"/>
              <a:t>Bertin’s</a:t>
            </a:r>
            <a:r>
              <a:rPr lang="en-US" dirty="0"/>
              <a:t> system provides a general framework for thematic mapping, allowing multiple variables to shown simultaneously in a single map.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2438400"/>
            <a:ext cx="175260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dirty="0"/>
              <a:t>GEO: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T, V, OR: ordered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72200" y="2743200"/>
            <a:ext cx="838200" cy="156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0" y="3657600"/>
            <a:ext cx="198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Bertin</a:t>
            </a:r>
            <a:r>
              <a:rPr lang="en-US" dirty="0"/>
              <a:t>, the legend is a symbolic description of the coordinate system and the variables displayed.</a:t>
            </a:r>
          </a:p>
        </p:txBody>
      </p:sp>
    </p:spTree>
    <p:extLst>
      <p:ext uri="{BB962C8B-B14F-4D97-AF65-F5344CB8AC3E}">
        <p14:creationId xmlns:p14="http://schemas.microsoft.com/office/powerpoint/2010/main" val="84341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5248240" cy="524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maps of France, encoding quantitative and categorical variables in a wide number of different ways.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752600"/>
            <a:ext cx="1828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semiology is </a:t>
            </a:r>
            <a:r>
              <a:rPr lang="en-US" sz="1600" dirty="0">
                <a:solidFill>
                  <a:srgbClr val="FF0000"/>
                </a:solidFill>
              </a:rPr>
              <a:t>productive</a:t>
            </a:r>
            <a:r>
              <a:rPr lang="en-US" sz="1600" dirty="0"/>
              <a:t>, as is the semiology of language.</a:t>
            </a:r>
          </a:p>
          <a:p>
            <a:endParaRPr lang="en-US" sz="1600" dirty="0"/>
          </a:p>
          <a:p>
            <a:r>
              <a:rPr lang="en-US" sz="1600" dirty="0"/>
              <a:t>Allows one to think of new graphic encodings.</a:t>
            </a:r>
          </a:p>
        </p:txBody>
      </p:sp>
    </p:spTree>
    <p:extLst>
      <p:ext uri="{BB962C8B-B14F-4D97-AF65-F5344CB8AC3E}">
        <p14:creationId xmlns:p14="http://schemas.microsoft.com/office/powerpoint/2010/main" val="190384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944562"/>
          </a:xfrm>
        </p:spPr>
        <p:txBody>
          <a:bodyPr>
            <a:normAutofit/>
          </a:bodyPr>
          <a:lstStyle/>
          <a:p>
            <a:r>
              <a:rPr lang="en-US" sz="3600" dirty="0"/>
              <a:t>Decoding: Reading a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successful is a graph for transmitting information?</a:t>
            </a:r>
          </a:p>
          <a:p>
            <a:pPr marL="0" indent="0">
              <a:buNone/>
            </a:pPr>
            <a:r>
              <a:rPr lang="en-US" dirty="0" err="1"/>
              <a:t>Bertin</a:t>
            </a:r>
            <a:r>
              <a:rPr lang="en-US" dirty="0"/>
              <a:t> defines three </a:t>
            </a:r>
            <a:r>
              <a:rPr lang="en-US" dirty="0">
                <a:solidFill>
                  <a:srgbClr val="FF0000"/>
                </a:solidFill>
              </a:rPr>
              <a:t>stages</a:t>
            </a:r>
            <a:r>
              <a:rPr lang="en-US" dirty="0"/>
              <a:t> for reading a graphic:</a:t>
            </a:r>
          </a:p>
          <a:p>
            <a:r>
              <a:rPr lang="en-US" sz="2600" b="1" dirty="0"/>
              <a:t>External</a:t>
            </a:r>
            <a:r>
              <a:rPr lang="en-US" sz="2600" dirty="0"/>
              <a:t>: What is the overall context?</a:t>
            </a:r>
          </a:p>
          <a:p>
            <a:pPr lvl="1"/>
            <a:r>
              <a:rPr lang="en-US" sz="2200" dirty="0"/>
              <a:t>Graph title, axis labels</a:t>
            </a:r>
          </a:p>
          <a:p>
            <a:r>
              <a:rPr lang="en-US" sz="2600" b="1" dirty="0"/>
              <a:t>Internal</a:t>
            </a:r>
            <a:r>
              <a:rPr lang="en-US" sz="2600" dirty="0"/>
              <a:t>: What visual variables are used to represent the components in the graphic?</a:t>
            </a:r>
          </a:p>
          <a:p>
            <a:pPr lvl="1"/>
            <a:r>
              <a:rPr lang="en-US" sz="2200" dirty="0"/>
              <a:t>points, lines, …</a:t>
            </a:r>
          </a:p>
          <a:p>
            <a:pPr lvl="1"/>
            <a:r>
              <a:rPr lang="en-US" sz="2200" dirty="0"/>
              <a:t>size, shape, </a:t>
            </a:r>
            <a:r>
              <a:rPr lang="en-US" sz="2200" dirty="0" err="1"/>
              <a:t>color:hue</a:t>
            </a:r>
            <a:r>
              <a:rPr lang="en-US" sz="2200" dirty="0"/>
              <a:t>, </a:t>
            </a:r>
            <a:r>
              <a:rPr lang="en-US" sz="2200" dirty="0" err="1"/>
              <a:t>color:intensity</a:t>
            </a:r>
            <a:r>
              <a:rPr lang="en-US" sz="2200" dirty="0"/>
              <a:t>, texture, …</a:t>
            </a:r>
          </a:p>
          <a:p>
            <a:r>
              <a:rPr lang="en-US" sz="2600" b="1" dirty="0"/>
              <a:t>Relationships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How are these components related? </a:t>
            </a:r>
          </a:p>
          <a:p>
            <a:pPr lvl="1"/>
            <a:r>
              <a:rPr lang="en-US" sz="2200" dirty="0"/>
              <a:t>What questions can I ask of this graphic? </a:t>
            </a:r>
          </a:p>
          <a:p>
            <a:pPr lvl="1"/>
            <a:r>
              <a:rPr lang="en-US" sz="2200" dirty="0"/>
              <a:t>What can I learn?</a:t>
            </a:r>
          </a:p>
          <a:p>
            <a:pPr marL="0" indent="0">
              <a:buNone/>
            </a:pPr>
            <a:r>
              <a:rPr lang="en-US" sz="2600" dirty="0"/>
              <a:t>Research topic: Have there been any studies of this ordering in graph perception?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9760B9-23C3-420E-9D13-D034DA606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2619"/>
            <a:ext cx="1228599" cy="1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Questions a graph should answer:</a:t>
            </a:r>
          </a:p>
          <a:p>
            <a:r>
              <a:rPr lang="en-US" sz="2000" dirty="0"/>
              <a:t>Elementary: find some specific value</a:t>
            </a:r>
          </a:p>
          <a:p>
            <a:r>
              <a:rPr lang="en-US" sz="2000" dirty="0"/>
              <a:t>Intermediate: make comparisons, see a trend</a:t>
            </a:r>
          </a:p>
          <a:p>
            <a:r>
              <a:rPr lang="en-US" sz="2000" dirty="0"/>
              <a:t>Overall: what is the general message or overall trend?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6794286" cy="23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620434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ideas provided the beginnings of a theory of graphs related to graph perception.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13CD-4F12-48A4-B003-1C833E2BDF94}"/>
              </a:ext>
            </a:extLst>
          </p:cNvPr>
          <p:cNvSpPr/>
          <p:nvPr/>
        </p:nvSpPr>
        <p:spPr>
          <a:xfrm>
            <a:off x="1066800" y="3338906"/>
            <a:ext cx="1688886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26A06-A3EE-444B-99AF-4FD042466A63}"/>
              </a:ext>
            </a:extLst>
          </p:cNvPr>
          <p:cNvSpPr/>
          <p:nvPr/>
        </p:nvSpPr>
        <p:spPr>
          <a:xfrm>
            <a:off x="3733800" y="3338905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67A36-8D09-4043-A051-10E2589162EA}"/>
              </a:ext>
            </a:extLst>
          </p:cNvPr>
          <p:cNvSpPr/>
          <p:nvPr/>
        </p:nvSpPr>
        <p:spPr>
          <a:xfrm>
            <a:off x="6090051" y="3328734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Graphs as visual language</a:t>
            </a:r>
          </a:p>
          <a:p>
            <a:pPr lvl="1"/>
            <a:r>
              <a:rPr lang="en-US" dirty="0"/>
              <a:t>Early attempts at standardization of graphs</a:t>
            </a:r>
          </a:p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</a:p>
          <a:p>
            <a:pPr lvl="1"/>
            <a:r>
              <a:rPr lang="en-US" dirty="0"/>
              <a:t>Mapping of visual properties to data relations</a:t>
            </a:r>
          </a:p>
          <a:p>
            <a:r>
              <a:rPr lang="en-US" dirty="0"/>
              <a:t>Graphics programming languages: </a:t>
            </a:r>
          </a:p>
          <a:p>
            <a:pPr lvl="1"/>
            <a:r>
              <a:rPr lang="en-US" dirty="0"/>
              <a:t>Goal: power &amp; elegance</a:t>
            </a:r>
          </a:p>
          <a:p>
            <a:r>
              <a:rPr lang="en-US" dirty="0"/>
              <a:t>Lee Wilkinson: </a:t>
            </a:r>
            <a:r>
              <a:rPr lang="en-US" i="1" dirty="0"/>
              <a:t>Grammar of Graphics</a:t>
            </a:r>
          </a:p>
          <a:p>
            <a:r>
              <a:rPr lang="en-US" dirty="0" err="1"/>
              <a:t>Hadlely</a:t>
            </a:r>
            <a:r>
              <a:rPr lang="en-US" dirty="0"/>
              <a:t> Wickham: ggplot2</a:t>
            </a:r>
          </a:p>
          <a:p>
            <a:r>
              <a:rPr lang="en-US" dirty="0"/>
              <a:t>Graphs in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1BD09-D0EA-4D88-976A-BAF8629CB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8" y="4244340"/>
            <a:ext cx="868680" cy="868680"/>
          </a:xfrm>
          <a:prstGeom prst="rect">
            <a:avLst/>
          </a:prstGeom>
        </p:spPr>
      </p:pic>
      <p:pic>
        <p:nvPicPr>
          <p:cNvPr id="7" name="Picture 2" descr="C:\Documents\milestone\images\portraits\bertin.jpg">
            <a:extLst>
              <a:ext uri="{FF2B5EF4-FFF2-40B4-BE49-F238E27FC236}">
                <a16:creationId xmlns:a16="http://schemas.microsoft.com/office/drawing/2014/main" id="{C017737A-A6FE-492E-9E12-F9CD2948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78" y="2362200"/>
            <a:ext cx="700196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56D9C9-12A2-42C5-9849-A56F6404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73480"/>
            <a:ext cx="667021" cy="86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friendly\Dropbox\Documents\6135\images\GoG\LeeWilkinson.jpg">
            <a:extLst>
              <a:ext uri="{FF2B5EF4-FFF2-40B4-BE49-F238E27FC236}">
                <a16:creationId xmlns:a16="http://schemas.microsoft.com/office/drawing/2014/main" id="{F9BD1609-A3D5-4723-8EBB-5E9D0511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62756"/>
            <a:ext cx="653605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31194E-F3BB-4921-8CCC-DE8C0D30494F}"/>
              </a:ext>
            </a:extLst>
          </p:cNvPr>
          <p:cNvGrpSpPr/>
          <p:nvPr/>
        </p:nvGrpSpPr>
        <p:grpSpPr>
          <a:xfrm>
            <a:off x="3168255" y="5002530"/>
            <a:ext cx="3749011" cy="1742757"/>
            <a:chOff x="3168255" y="5002530"/>
            <a:chExt cx="3749011" cy="17427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9BC17-EEE2-4BF0-AB43-3F112EB7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9432" y="5548096"/>
              <a:ext cx="1676067" cy="1197191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92B0439-F6C1-43CB-9690-AA72CED7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274" y="5718918"/>
              <a:ext cx="631183" cy="73152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4DEAC77-25F0-4109-8F1F-4320DA19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99" y="5703678"/>
              <a:ext cx="631767" cy="731520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B3B018E-13C4-43A4-AC50-07BEDB73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5002530"/>
              <a:ext cx="631183" cy="731520"/>
            </a:xfrm>
            <a:prstGeom prst="rect">
              <a:avLst/>
            </a:prstGeom>
          </p:spPr>
        </p:pic>
        <p:pic>
          <p:nvPicPr>
            <p:cNvPr id="1026" name="Picture 2" descr="Read Rectangular Text Data • readr">
              <a:extLst>
                <a:ext uri="{FF2B5EF4-FFF2-40B4-BE49-F238E27FC236}">
                  <a16:creationId xmlns:a16="http://schemas.microsoft.com/office/drawing/2014/main" id="{0F375EFC-E624-40AA-B2ED-BDCFBECFF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55" y="5718918"/>
              <a:ext cx="630481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249103"/>
            <a:ext cx="82296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Reading tasks:</a:t>
            </a:r>
          </a:p>
          <a:p>
            <a:r>
              <a:rPr lang="en-US" sz="2200" dirty="0"/>
              <a:t>Elementary: “How many guns were sold in January of 2013?”</a:t>
            </a:r>
          </a:p>
          <a:p>
            <a:r>
              <a:rPr lang="en-US" sz="2200" dirty="0"/>
              <a:t>Intermediate: “What’s the trend in gun sales since President Obama was elected?”</a:t>
            </a:r>
          </a:p>
          <a:p>
            <a:r>
              <a:rPr lang="en-US" sz="2200" dirty="0"/>
              <a:t>Overall: “What’s the overall trend in gun sales in America since the year 2000?”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77286"/>
            <a:ext cx="5334000" cy="295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447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from the NY Times, Feb. 3,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324600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https://medium.com/@karlsluis/before-tufte-there-was-bertin-63af71ceaa62</a:t>
            </a: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2615" y="107728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</a:t>
            </a:r>
            <a:r>
              <a:rPr lang="en-US" sz="1200" dirty="0"/>
              <a:t>: “Gun sales”, time, Obama, text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932651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Internal</a:t>
            </a:r>
            <a:r>
              <a:rPr lang="en-US" sz="1400" dirty="0"/>
              <a:t>: lines, points for labeled events</a:t>
            </a:r>
          </a:p>
          <a:p>
            <a:r>
              <a:rPr lang="en-US" sz="1400" b="1" dirty="0"/>
              <a:t>Relationships</a:t>
            </a:r>
            <a:r>
              <a:rPr lang="en-US" sz="1400" dirty="0"/>
              <a:t>: what is the message?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58000" y="1421139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71800" y="31242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DEBE977-5CE7-403F-AC64-45B441A26CE3}"/>
              </a:ext>
            </a:extLst>
          </p:cNvPr>
          <p:cNvSpPr/>
          <p:nvPr/>
        </p:nvSpPr>
        <p:spPr>
          <a:xfrm>
            <a:off x="7294490" y="1810303"/>
            <a:ext cx="457200" cy="34185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39818-237B-4D03-BAFB-956167C8C18F}"/>
              </a:ext>
            </a:extLst>
          </p:cNvPr>
          <p:cNvCxnSpPr>
            <a:cxnSpLocks/>
          </p:cNvCxnSpPr>
          <p:nvPr/>
        </p:nvCxnSpPr>
        <p:spPr>
          <a:xfrm flipV="1">
            <a:off x="6248400" y="2608427"/>
            <a:ext cx="2286000" cy="71555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960"/>
            <a:ext cx="4600000" cy="2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08" y="4419600"/>
            <a:ext cx="4609524" cy="1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 table: objects by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886200"/>
            <a:ext cx="532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each value by visual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3424" y="1676400"/>
            <a:ext cx="302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Both rows and columns are reorderable (≠≠)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3F631-13F9-4F33-8DEB-8D0BA07027F9}"/>
              </a:ext>
            </a:extLst>
          </p:cNvPr>
          <p:cNvSpPr txBox="1"/>
          <p:nvPr/>
        </p:nvSpPr>
        <p:spPr>
          <a:xfrm>
            <a:off x="533400" y="4748981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relation can be discovered by permuting rows, cols </a:t>
            </a:r>
          </a:p>
        </p:txBody>
      </p:sp>
    </p:spTree>
    <p:extLst>
      <p:ext uri="{BB962C8B-B14F-4D97-AF65-F5344CB8AC3E}">
        <p14:creationId xmlns:p14="http://schemas.microsoft.com/office/powerpoint/2010/main" val="37468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628572" cy="20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885715" cy="224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Permute rows and columns to put like with like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115" y="3733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Interpret row/col order &amp; clusters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828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early example of what I called “effect ordering” for data display</a:t>
            </a:r>
          </a:p>
        </p:txBody>
      </p:sp>
    </p:spTree>
    <p:extLst>
      <p:ext uri="{BB962C8B-B14F-4D97-AF65-F5344CB8AC3E}">
        <p14:creationId xmlns:p14="http://schemas.microsoft.com/office/powerpoint/2010/main" val="3150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219048" cy="253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800"/>
            <a:ext cx="4088423" cy="392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200400"/>
            <a:ext cx="358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was used by </a:t>
            </a:r>
            <a:r>
              <a:rPr lang="en-US" sz="2000" dirty="0" err="1"/>
              <a:t>Bertin</a:t>
            </a:r>
            <a:r>
              <a:rPr lang="en-US" sz="2000" dirty="0"/>
              <a:t> and others in a large number of applied projects</a:t>
            </a:r>
          </a:p>
          <a:p>
            <a:endParaRPr lang="en-US" sz="2000" dirty="0"/>
          </a:p>
          <a:p>
            <a:r>
              <a:rPr lang="en-US" sz="2000" dirty="0" err="1"/>
              <a:t>Bertin</a:t>
            </a:r>
            <a:r>
              <a:rPr lang="en-US" sz="2000" dirty="0"/>
              <a:t>  was to visual data analysis  in France what Tukey was to EDA in N. America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533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physical device implementing matrix reordering</a:t>
            </a:r>
          </a:p>
        </p:txBody>
      </p:sp>
    </p:spTree>
    <p:extLst>
      <p:ext uri="{BB962C8B-B14F-4D97-AF65-F5344CB8AC3E}">
        <p14:creationId xmlns:p14="http://schemas.microsoft.com/office/powerpoint/2010/main" val="3439834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72572" cy="227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A web app implementing </a:t>
            </a:r>
            <a:r>
              <a:rPr lang="en-US" dirty="0" err="1"/>
              <a:t>Bertin’s</a:t>
            </a:r>
            <a:r>
              <a:rPr lang="en-US" dirty="0"/>
              <a:t> idea of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http://www.aviz.fr/bertifier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Attitudes and attributes by country</a:t>
            </a:r>
          </a:p>
          <a:p>
            <a:r>
              <a:rPr lang="en-US" dirty="0"/>
              <a:t>Values encoded by size and shape</a:t>
            </a:r>
          </a:p>
          <a:p>
            <a:r>
              <a:rPr lang="en-US" dirty="0"/>
              <a:t>Sorted and grouped by themes and country regions</a:t>
            </a:r>
          </a:p>
          <a:p>
            <a:endParaRPr lang="en-US" dirty="0"/>
          </a:p>
          <a:p>
            <a:r>
              <a:rPr lang="en-US" dirty="0"/>
              <a:t>Watch: </a:t>
            </a:r>
            <a:r>
              <a:rPr lang="en-US" dirty="0" err="1"/>
              <a:t>Youtube</a:t>
            </a:r>
            <a:r>
              <a:rPr lang="en-US" dirty="0"/>
              <a:t> video of </a:t>
            </a:r>
            <a:r>
              <a:rPr lang="en-US" dirty="0" err="1"/>
              <a:t>Bertifier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http://youtu.be/tJxAF_a_yBQ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50270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580573" cy="4580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657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re-invention of </a:t>
            </a:r>
            <a:r>
              <a:rPr lang="en-US" dirty="0" err="1"/>
              <a:t>Bertin’s</a:t>
            </a:r>
            <a:r>
              <a:rPr lang="en-US" dirty="0"/>
              <a:t> ideas: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Cluster analysis to reorder rows/cols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Shading cells to show some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33528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microarray analysis of 128 leukemia patients using 12625 genes.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goal is to distinguish two types of leukemia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shading variable is a </a:t>
            </a:r>
            <a:r>
              <a:rPr lang="en-US" sz="1600" i="1" dirty="0"/>
              <a:t>z</a:t>
            </a:r>
            <a:r>
              <a:rPr lang="en-US" sz="1600" dirty="0"/>
              <a:t>-score for how well a given gene distinguishes the two types.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Several clusters of high association are discovered!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019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https://warwick.ac.uk/fac/sci/moac/people/students/peter_cock/r/heatmap/</a:t>
            </a:r>
            <a:r>
              <a:rPr lang="en-US" sz="1200" dirty="0"/>
              <a:t> </a:t>
            </a:r>
          </a:p>
          <a:p>
            <a:r>
              <a:rPr lang="en-US" sz="1200" dirty="0"/>
              <a:t>See also: Wilkinson &amp; Friendly, </a:t>
            </a:r>
            <a:r>
              <a:rPr lang="en-US" sz="1200" dirty="0">
                <a:hlinkClick r:id="rId4"/>
              </a:rPr>
              <a:t>The History of the Cluster Heat Map</a:t>
            </a:r>
            <a:r>
              <a:rPr lang="en-US" sz="1200" dirty="0"/>
              <a:t>, </a:t>
            </a:r>
            <a:r>
              <a:rPr lang="en-US" sz="1200" i="1" dirty="0"/>
              <a:t>The American Statistician</a:t>
            </a:r>
            <a:r>
              <a:rPr lang="en-US" sz="1200" dirty="0"/>
              <a:t>, 2009, 63, 179-184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354723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Patients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000500" y="286124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A4066-81FE-4F55-AC5B-49733D02EDB4}"/>
              </a:ext>
            </a:extLst>
          </p:cNvPr>
          <p:cNvSpPr/>
          <p:nvPr/>
        </p:nvSpPr>
        <p:spPr>
          <a:xfrm>
            <a:off x="5044170" y="3440918"/>
            <a:ext cx="753562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: the devil is in the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209800"/>
            <a:ext cx="5427345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15" y="6324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http://www.sthda.com/english/articles/28-hierarchical-clustering-essentials/93-heatmap-static-and-interactive-absolute-guide/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implementations of “</a:t>
            </a:r>
            <a:r>
              <a:rPr lang="en-US" dirty="0" err="1"/>
              <a:t>heatmaps</a:t>
            </a:r>
            <a:r>
              <a:rPr lang="en-US" dirty="0"/>
              <a:t>”</a:t>
            </a:r>
          </a:p>
          <a:p>
            <a:r>
              <a:rPr lang="en-US" dirty="0"/>
              <a:t>They differ importantly in the details of: clustering, shading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09800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shows a data set of 11 measures on 32 cars from the 1974 Motor Tends magazine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Each variable was converted to z-scores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value was shaded using a bipolar color scheme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Clusters of cars are slightly separated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very high and low values stand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426E-ED82-44DE-93DC-061381BF00FA}"/>
              </a:ext>
            </a:extLst>
          </p:cNvPr>
          <p:cNvSpPr txBox="1"/>
          <p:nvPr/>
        </p:nvSpPr>
        <p:spPr>
          <a:xfrm>
            <a:off x="4648200" y="2209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9C3F-D137-4ACA-BD77-E12FEC960F52}"/>
              </a:ext>
            </a:extLst>
          </p:cNvPr>
          <p:cNvSpPr txBox="1"/>
          <p:nvPr/>
        </p:nvSpPr>
        <p:spPr>
          <a:xfrm rot="16200000">
            <a:off x="2811512" y="401240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 models</a:t>
            </a:r>
          </a:p>
        </p:txBody>
      </p:sp>
    </p:spTree>
    <p:extLst>
      <p:ext uri="{BB962C8B-B14F-4D97-AF65-F5344CB8AC3E}">
        <p14:creationId xmlns:p14="http://schemas.microsoft.com/office/powerpoint/2010/main" val="228649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1731-68F7-496F-A38A-EBB9BC23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D92E5-29AE-43A9-AD3D-970656CE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728295-8D45-49EE-9C50-6E62C7C2E9C5}"/>
              </a:ext>
            </a:extLst>
          </p:cNvPr>
          <p:cNvGrpSpPr/>
          <p:nvPr/>
        </p:nvGrpSpPr>
        <p:grpSpPr>
          <a:xfrm>
            <a:off x="457200" y="1016147"/>
            <a:ext cx="2057400" cy="2174057"/>
            <a:chOff x="3429000" y="4155008"/>
            <a:chExt cx="2057400" cy="2174057"/>
          </a:xfrm>
        </p:grpSpPr>
        <p:pic>
          <p:nvPicPr>
            <p:cNvPr id="8" name="Picture 4" descr="Image result for data structure icon">
              <a:extLst>
                <a:ext uri="{FF2B5EF4-FFF2-40B4-BE49-F238E27FC236}">
                  <a16:creationId xmlns:a16="http://schemas.microsoft.com/office/drawing/2014/main" id="{033FBFF6-B97C-4A80-BC92-FA79FD610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1556-C6FF-4831-9C19-FB3EB1A28441}"/>
                </a:ext>
              </a:extLst>
            </p:cNvPr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90120E-AE81-4F76-83A7-0338A832B392}"/>
              </a:ext>
            </a:extLst>
          </p:cNvPr>
          <p:cNvSpPr txBox="1"/>
          <p:nvPr/>
        </p:nvSpPr>
        <p:spPr>
          <a:xfrm>
            <a:off x="3429000" y="1276350"/>
            <a:ext cx="5257800" cy="1200329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How to ask a computer to draw a graph?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EFDBC0-F65D-4B71-B9A5-221287630219}"/>
              </a:ext>
            </a:extLst>
          </p:cNvPr>
          <p:cNvGrpSpPr/>
          <p:nvPr/>
        </p:nvGrpSpPr>
        <p:grpSpPr>
          <a:xfrm>
            <a:off x="2510906" y="2971800"/>
            <a:ext cx="2982866" cy="1816323"/>
            <a:chOff x="2510906" y="2971800"/>
            <a:chExt cx="2982866" cy="18163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1EAD0D-C996-4953-9821-E9BF5FF430AF}"/>
                </a:ext>
              </a:extLst>
            </p:cNvPr>
            <p:cNvGrpSpPr/>
            <p:nvPr/>
          </p:nvGrpSpPr>
          <p:grpSpPr>
            <a:xfrm>
              <a:off x="3505200" y="2971800"/>
              <a:ext cx="1988572" cy="1816323"/>
              <a:chOff x="838204" y="4379392"/>
              <a:chExt cx="1988572" cy="1816323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F11C9A60-E21D-4D4E-9B61-DD9BF56B7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4" y="4379392"/>
                <a:ext cx="1988572" cy="1122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E43D66-A1F3-4DB7-99BE-D7313BBC42FA}"/>
                  </a:ext>
                </a:extLst>
              </p:cNvPr>
              <p:cNvSpPr txBox="1"/>
              <p:nvPr/>
            </p:nvSpPr>
            <p:spPr>
              <a:xfrm>
                <a:off x="838204" y="5734050"/>
                <a:ext cx="1988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code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F116F-5205-47DF-9372-500357C4E069}"/>
                </a:ext>
              </a:extLst>
            </p:cNvPr>
            <p:cNvSpPr txBox="1"/>
            <p:nvPr/>
          </p:nvSpPr>
          <p:spPr>
            <a:xfrm>
              <a:off x="2510906" y="2997368"/>
              <a:ext cx="8990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+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3C8D5-68EB-4094-B9B5-C663E1009BD5}"/>
              </a:ext>
            </a:extLst>
          </p:cNvPr>
          <p:cNvGrpSpPr/>
          <p:nvPr/>
        </p:nvGrpSpPr>
        <p:grpSpPr>
          <a:xfrm>
            <a:off x="5421564" y="4085132"/>
            <a:ext cx="3112836" cy="2192054"/>
            <a:chOff x="5421564" y="4085132"/>
            <a:chExt cx="3112836" cy="21920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9CB43D-3EE9-4CC7-860D-BF0D0705CF88}"/>
                </a:ext>
              </a:extLst>
            </p:cNvPr>
            <p:cNvGrpSpPr/>
            <p:nvPr/>
          </p:nvGrpSpPr>
          <p:grpSpPr>
            <a:xfrm>
              <a:off x="6172200" y="4085132"/>
              <a:ext cx="2362200" cy="2192054"/>
              <a:chOff x="5943600" y="4137011"/>
              <a:chExt cx="2362200" cy="2192054"/>
            </a:xfrm>
          </p:grpSpPr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835869A1-5957-4E12-B7F5-AAC89289EC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557" y="4137011"/>
                <a:ext cx="1874286" cy="1607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E1ED2-8D43-4A85-9C9E-769163BBF5AE}"/>
                  </a:ext>
                </a:extLst>
              </p:cNvPr>
              <p:cNvSpPr txBox="1"/>
              <p:nvPr/>
            </p:nvSpPr>
            <p:spPr>
              <a:xfrm>
                <a:off x="5943600" y="5867400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graphical output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904BBA-1A7C-4FE8-B833-D26F1A1AEFB4}"/>
                </a:ext>
              </a:extLst>
            </p:cNvPr>
            <p:cNvSpPr txBox="1"/>
            <p:nvPr/>
          </p:nvSpPr>
          <p:spPr>
            <a:xfrm>
              <a:off x="5421564" y="4579788"/>
              <a:ext cx="53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ym typeface="Symbol" panose="05050102010706020507" pitchFamily="18" charset="2"/>
                </a:rPr>
                <a:t></a:t>
              </a:r>
              <a:endParaRPr lang="en-US" sz="60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914059B-8078-44A9-9AC5-B748791BE1E2}"/>
              </a:ext>
            </a:extLst>
          </p:cNvPr>
          <p:cNvSpPr txBox="1"/>
          <p:nvPr/>
        </p:nvSpPr>
        <p:spPr>
          <a:xfrm>
            <a:off x="457200" y="4759896"/>
            <a:ext cx="3200400" cy="1384995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BEG: “Pretty please, Mr. Computer, draw me a graph”</a:t>
            </a:r>
          </a:p>
        </p:txBody>
      </p:sp>
    </p:spTree>
    <p:extLst>
      <p:ext uri="{BB962C8B-B14F-4D97-AF65-F5344CB8AC3E}">
        <p14:creationId xmlns:p14="http://schemas.microsoft.com/office/powerpoint/2010/main" val="390704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graphs: menus vs.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 descr="C:\Dropbox\Documents\6135\images\spss-bar-ch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2075330"/>
            <a:ext cx="4120991" cy="31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Menu-driven graphics provide a wide range of graph types, with options</a:t>
            </a:r>
          </a:p>
          <a:p>
            <a:r>
              <a:rPr lang="en-US" dirty="0"/>
              <a:t>What’s wrong with that?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61" y="2075331"/>
            <a:ext cx="2307143" cy="28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3739" y="5486400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WYSIAYG: </a:t>
            </a:r>
            <a:r>
              <a:rPr lang="en-US" dirty="0"/>
              <a:t>What you see is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/>
              <a:t> you get. No way to do something different</a:t>
            </a:r>
          </a:p>
          <a:p>
            <a:r>
              <a:rPr lang="en-US" dirty="0"/>
              <a:t>Not reproducible: Change the data </a:t>
            </a:r>
            <a:r>
              <a:rPr lang="en-US" dirty="0">
                <a:sym typeface="Symbol"/>
              </a:rPr>
              <a:t> Re-do manually from scratch</a:t>
            </a:r>
          </a:p>
          <a:p>
            <a:r>
              <a:rPr lang="en-US" dirty="0">
                <a:sym typeface="Symbol"/>
              </a:rPr>
              <a:t>Often designed by programmers with little sense of data </a:t>
            </a:r>
            <a:r>
              <a:rPr lang="en-US" dirty="0" err="1">
                <a:sym typeface="Symbol"/>
              </a:rPr>
              <a:t>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>
            <a:normAutofit lnSpcReduction="10000"/>
          </a:bodyPr>
          <a:lstStyle/>
          <a:p>
            <a:r>
              <a:rPr lang="en-US" altLang="en-US" sz="2800" b="1" dirty="0">
                <a:solidFill>
                  <a:srgbClr val="0000FF"/>
                </a:solidFill>
              </a:rPr>
              <a:t>CS view</a:t>
            </a:r>
            <a:r>
              <a:rPr lang="en-US" altLang="en-US" sz="2800" dirty="0"/>
              <a:t>: All programming languages can be proved to be equivalent (to a Turing machine)</a:t>
            </a:r>
          </a:p>
          <a:p>
            <a:r>
              <a:rPr lang="en-US" altLang="en-US" sz="2800" b="1" dirty="0">
                <a:solidFill>
                  <a:srgbClr val="0000FF"/>
                </a:solidFill>
              </a:rPr>
              <a:t>Cognitive view</a:t>
            </a:r>
            <a:r>
              <a:rPr lang="en-US" altLang="en-US" sz="2800" dirty="0"/>
              <a:t>: Languages differ in: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expressive power</a:t>
            </a:r>
            <a:r>
              <a:rPr lang="en-US" altLang="en-US" sz="2400" dirty="0"/>
              <a:t>: ease of translating what you want to do into the results you want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elegance</a:t>
            </a:r>
            <a:r>
              <a:rPr lang="en-US" altLang="en-US" sz="2400" dirty="0"/>
              <a:t>: how well does the code provide a human-readable description of what is done?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extensibility</a:t>
            </a:r>
            <a:r>
              <a:rPr lang="en-US" altLang="en-US" sz="2400" dirty="0"/>
              <a:t>: ease of generalizing a method to wider scope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learn-ability</a:t>
            </a:r>
            <a:r>
              <a:rPr lang="en-US" altLang="en-US" sz="2400" dirty="0"/>
              <a:t>: your learning curve (rate, asymptote)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2" y="4664391"/>
            <a:ext cx="8123598" cy="1926667"/>
            <a:chOff x="533402" y="4664391"/>
            <a:chExt cx="8123598" cy="1926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2" y="4701418"/>
              <a:ext cx="1533525" cy="185261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33" y="4680581"/>
              <a:ext cx="2800952" cy="189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664391"/>
              <a:ext cx="2180000" cy="192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69680" y="5243004"/>
              <a:ext cx="45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+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33338" y="524300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400" dirty="0">
                  <a:solidFill>
                    <a:prstClr val="black"/>
                  </a:solidFill>
                  <a:sym typeface="Symbol"/>
                </a:rPr>
                <a:t>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995516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Playfair, </a:t>
            </a:r>
            <a:r>
              <a:rPr lang="en-US" sz="2400" dirty="0" err="1"/>
              <a:t>Guerry</a:t>
            </a:r>
            <a:r>
              <a:rPr lang="en-US" sz="2400" dirty="0"/>
              <a:t>, Minard and others described their fundamental insight that </a:t>
            </a:r>
            <a:r>
              <a:rPr lang="en-US" sz="2400" dirty="0">
                <a:solidFill>
                  <a:srgbClr val="FF0000"/>
                </a:solidFill>
              </a:rPr>
              <a:t>graphical displays </a:t>
            </a:r>
            <a:r>
              <a:rPr lang="en-US" sz="2400" dirty="0"/>
              <a:t>convey quantitative data more directly than </a:t>
            </a:r>
            <a:r>
              <a:rPr lang="en-US" sz="2400" dirty="0">
                <a:solidFill>
                  <a:srgbClr val="FF0000"/>
                </a:solidFill>
              </a:rPr>
              <a:t>numbers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400" dirty="0"/>
              <a:t>Playfair (1802) </a:t>
            </a:r>
          </a:p>
          <a:p>
            <a:pPr lvl="1"/>
            <a:r>
              <a:rPr lang="en-US" sz="2000" i="1" dirty="0"/>
              <a:t>“Regarding numbers and proportions, the best way to catch the imagination is to speak to the eyes”</a:t>
            </a:r>
          </a:p>
          <a:p>
            <a:r>
              <a:rPr lang="en-US" sz="2400" dirty="0" err="1"/>
              <a:t>Minard</a:t>
            </a:r>
            <a:r>
              <a:rPr lang="en-US" sz="2400" dirty="0"/>
              <a:t> (1861)</a:t>
            </a:r>
          </a:p>
          <a:p>
            <a:pPr lvl="1"/>
            <a:r>
              <a:rPr lang="en-US" sz="2000" i="1" dirty="0"/>
              <a:t>“The aim of my carte figurative is … to convey promptly to the eye the relation not given quickly by numbers requiring mental calculation.”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graphicFrame>
        <p:nvGraphicFramePr>
          <p:cNvPr id="4613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441314"/>
              </p:ext>
            </p:extLst>
          </p:nvPr>
        </p:nvGraphicFramePr>
        <p:xfrm>
          <a:off x="1447800" y="1219200"/>
          <a:ext cx="6096000" cy="5169408"/>
        </p:xfrm>
        <a:graphic>
          <a:graphicData uri="http://schemas.openxmlformats.org/drawingml/2006/table">
            <a:tbl>
              <a:tblPr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Features:Tools for thinking?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Subroutines – reusable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 libraries (e.g., BLAS)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APL2STAT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arrays, nested arrays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Generalized reduction, outer product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 operators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Turtle graphics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Recursion, list processing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Lisp, LispStat,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computing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Functional programming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Regular expressions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Search, match, transform, apply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steps, PROC steps, BY processing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 macros, Output Delivery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methods,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tidyverse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dplyr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ggplot2,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697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Elegance - </a:t>
            </a:r>
            <a:r>
              <a:rPr lang="en-US" altLang="en-US" sz="3200" i="1"/>
              <a:t>Logo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dirty="0"/>
              <a:t>Features: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Based on Lisp, but tuned to young minds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/>
              <a:t>Papert</a:t>
            </a:r>
            <a:r>
              <a:rPr lang="en-US" altLang="en-US" sz="2000" dirty="0"/>
              <a:t>: </a:t>
            </a:r>
            <a:r>
              <a:rPr lang="en-US" altLang="en-US" sz="2000" i="1" dirty="0" err="1"/>
              <a:t>Mindstorms</a:t>
            </a:r>
            <a:r>
              <a:rPr lang="en-US" altLang="en-US" sz="2000" i="1" dirty="0"/>
              <a:t>: Children, Computers, and Powerful Ideas</a:t>
            </a:r>
            <a:r>
              <a:rPr lang="en-US" altLang="en-US" sz="2000" dirty="0"/>
              <a:t> (1980)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Turtle graphics: draw by directing a turtle, not by 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coordinates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Analytic geometry rests on a coordinate system.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Turtle geometry is "body syntonic“: Tell turtle what to do.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Data types: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words, lists, arrays, property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Lists &amp; list processing: inherited from Lisp, but with gentler syntax.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Lists are </a:t>
            </a:r>
            <a:r>
              <a:rPr lang="en-US" altLang="en-US" sz="1600" dirty="0">
                <a:solidFill>
                  <a:srgbClr val="000000"/>
                </a:solidFill>
              </a:rPr>
              <a:t>infinitely expandable &amp; </a:t>
            </a:r>
            <a:r>
              <a:rPr lang="en-US" altLang="en-US" sz="1600" dirty="0" err="1">
                <a:solidFill>
                  <a:srgbClr val="000000"/>
                </a:solidFill>
              </a:rPr>
              <a:t>nestable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  <a:r>
              <a:rPr lang="en-US" altLang="en-US" sz="1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Recursion rather than iteration is the natural method to process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Extensions: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multiple, animated turtles (sprites);</a:t>
            </a:r>
            <a:r>
              <a:rPr lang="en-US" altLang="en-US" sz="1600" dirty="0"/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object-oriented programming (message passing) -&gt; </a:t>
            </a:r>
            <a:r>
              <a:rPr lang="en-US" altLang="en-US" sz="1600" dirty="0" err="1"/>
              <a:t>SmallTalk</a:t>
            </a:r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2191D-9127-4AAA-88B3-FC7A243A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90800"/>
            <a:ext cx="723810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Turtle graphics</a:t>
            </a:r>
          </a:p>
        </p:txBody>
      </p:sp>
      <p:grpSp>
        <p:nvGrpSpPr>
          <p:cNvPr id="72720" name="Group 16"/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grpSp>
        <p:nvGrpSpPr>
          <p:cNvPr id="72722" name="Group 18"/>
          <p:cNvGrpSpPr>
            <a:grpSpLocks/>
          </p:cNvGrpSpPr>
          <p:nvPr/>
        </p:nvGrpSpPr>
        <p:grpSpPr bwMode="auto">
          <a:xfrm>
            <a:off x="495300" y="4638675"/>
            <a:ext cx="6550026" cy="1966913"/>
            <a:chOff x="312" y="2922"/>
            <a:chExt cx="4126" cy="1239"/>
          </a:xfrm>
        </p:grpSpPr>
        <p:sp>
          <p:nvSpPr>
            <p:cNvPr id="72712" name="Text Box 8"/>
            <p:cNvSpPr txBox="1">
              <a:spLocks noChangeArrowheads="1"/>
            </p:cNvSpPr>
            <p:nvPr/>
          </p:nvSpPr>
          <p:spPr bwMode="auto">
            <a:xfrm>
              <a:off x="366" y="3270"/>
              <a:ext cx="1362" cy="87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if :size &gt; 100 [stop]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right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 (:size + 2)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end </a:t>
              </a:r>
            </a:p>
          </p:txBody>
        </p:sp>
        <p:pic>
          <p:nvPicPr>
            <p:cNvPr id="72713" name="Picture 9" descr="logo-spir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162"/>
              <a:ext cx="708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714" name="Picture 10" descr="logo-spiral-0-9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" y="3138"/>
              <a:ext cx="720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5" name="Text Box 11"/>
            <p:cNvSpPr txBox="1">
              <a:spLocks noChangeArrowheads="1"/>
            </p:cNvSpPr>
            <p:nvPr/>
          </p:nvSpPr>
          <p:spPr bwMode="auto">
            <a:xfrm>
              <a:off x="2406" y="3967"/>
              <a:ext cx="780" cy="1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90</a:t>
              </a:r>
            </a:p>
          </p:txBody>
        </p:sp>
        <p:sp>
          <p:nvSpPr>
            <p:cNvPr id="72717" name="Rectangle 13"/>
            <p:cNvSpPr>
              <a:spLocks noChangeArrowheads="1"/>
            </p:cNvSpPr>
            <p:nvPr/>
          </p:nvSpPr>
          <p:spPr bwMode="auto">
            <a:xfrm>
              <a:off x="3705" y="3967"/>
              <a:ext cx="733" cy="19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91</a:t>
              </a:r>
            </a:p>
          </p:txBody>
        </p:sp>
        <p:sp>
          <p:nvSpPr>
            <p:cNvPr id="72718" name="Text Box 14"/>
            <p:cNvSpPr txBox="1">
              <a:spLocks noChangeArrowheads="1"/>
            </p:cNvSpPr>
            <p:nvPr/>
          </p:nvSpPr>
          <p:spPr bwMode="auto">
            <a:xfrm>
              <a:off x="312" y="2922"/>
              <a:ext cx="14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Recursive procedures:</a:t>
              </a:r>
            </a:p>
          </p:txBody>
        </p:sp>
      </p:grpSp>
      <p:grpSp>
        <p:nvGrpSpPr>
          <p:cNvPr id="72721" name="Group 17"/>
          <p:cNvGrpSpPr>
            <a:grpSpLocks/>
          </p:cNvGrpSpPr>
          <p:nvPr/>
        </p:nvGrpSpPr>
        <p:grpSpPr bwMode="auto">
          <a:xfrm>
            <a:off x="5114925" y="1800225"/>
            <a:ext cx="3848100" cy="1689100"/>
            <a:chOff x="3222" y="1134"/>
            <a:chExt cx="2424" cy="1064"/>
          </a:xfrm>
        </p:grpSpPr>
        <p:pic>
          <p:nvPicPr>
            <p:cNvPr id="72709" name="Picture 5" descr="logo-squa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" y="1668"/>
              <a:ext cx="450" cy="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0" name="Text Box 6"/>
            <p:cNvSpPr txBox="1">
              <a:spLocks noChangeArrowheads="1"/>
            </p:cNvSpPr>
            <p:nvPr/>
          </p:nvSpPr>
          <p:spPr bwMode="auto">
            <a:xfrm>
              <a:off x="3324" y="1458"/>
              <a:ext cx="1332" cy="74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repeat 4 [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fd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rt</a:t>
              </a:r>
              <a:r>
                <a:rPr lang="en-US" altLang="en-US" sz="1400" dirty="0">
                  <a:solidFill>
                    <a:srgbClr val="000000"/>
                  </a:solidFill>
                </a:rPr>
                <a:t> 90]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dirty="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100</a:t>
              </a:r>
            </a:p>
          </p:txBody>
        </p:sp>
        <p:sp>
          <p:nvSpPr>
            <p:cNvPr id="72719" name="Text Box 15"/>
            <p:cNvSpPr txBox="1">
              <a:spLocks noChangeArrowheads="1"/>
            </p:cNvSpPr>
            <p:nvPr/>
          </p:nvSpPr>
          <p:spPr bwMode="auto">
            <a:xfrm>
              <a:off x="3222" y="1134"/>
              <a:ext cx="24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Logo procedures: teach the turtle a new word</a:t>
              </a: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120198"/>
            <a:ext cx="1513046" cy="21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400050" y="3486150"/>
            <a:ext cx="2705100" cy="202565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to Hilbert0 :turn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75803" name="Picture 27" descr="logo-Hilbert-1-90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7850"/>
            <a:ext cx="10096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686175" y="3524250"/>
            <a:ext cx="4905375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Start with some basic shape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replace each </a:t>
            </a:r>
            <a:r>
              <a:rPr lang="en-US" altLang="en-US" sz="1400" dirty="0">
                <a:solidFill>
                  <a:srgbClr val="0070C0"/>
                </a:solidFill>
              </a:rPr>
              <a:t>line</a:t>
            </a:r>
            <a:r>
              <a:rPr lang="en-US" altLang="en-US" sz="1400" dirty="0">
                <a:solidFill>
                  <a:srgbClr val="000000"/>
                </a:solidFill>
              </a:rPr>
              <a:t> with a smaller copy of the basic shape?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continue this process?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choose a different basic shape?</a:t>
            </a:r>
          </a:p>
        </p:txBody>
      </p:sp>
      <p:pic>
        <p:nvPicPr>
          <p:cNvPr id="75805" name="Picture 29" descr="logo-Hilbert-2-90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24050"/>
            <a:ext cx="104140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7" name="Text Box 31"/>
          <p:cNvSpPr txBox="1">
            <a:spLocks noChangeArrowheads="1"/>
          </p:cNvSpPr>
          <p:nvPr/>
        </p:nvSpPr>
        <p:spPr bwMode="auto">
          <a:xfrm>
            <a:off x="4143375" y="1933575"/>
            <a:ext cx="45243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Logo was more than just pretty pictures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It was graphics &amp; mathematics for young minds: </a:t>
            </a:r>
            <a:r>
              <a:rPr lang="en-US" altLang="en-US" b="1" dirty="0">
                <a:solidFill>
                  <a:srgbClr val="000000"/>
                </a:solidFill>
              </a:rPr>
              <a:t>A language for learning</a:t>
            </a:r>
          </a:p>
        </p:txBody>
      </p:sp>
    </p:spTree>
    <p:extLst>
      <p:ext uri="{BB962C8B-B14F-4D97-AF65-F5344CB8AC3E}">
        <p14:creationId xmlns:p14="http://schemas.microsoft.com/office/powerpoint/2010/main" val="2414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1646238"/>
            <a:ext cx="8229600" cy="4973637"/>
            <a:chOff x="400050" y="1646238"/>
            <a:chExt cx="8229600" cy="4973637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400050" y="3486150"/>
              <a:ext cx="2705100" cy="308927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Hilbert :depth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if :depth = 0 [stop]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end</a:t>
              </a:r>
            </a:p>
          </p:txBody>
        </p:sp>
        <p:grpSp>
          <p:nvGrpSpPr>
            <p:cNvPr id="88068" name="Group 4"/>
            <p:cNvGrpSpPr>
              <a:grpSpLocks/>
            </p:cNvGrpSpPr>
            <p:nvPr/>
          </p:nvGrpSpPr>
          <p:grpSpPr bwMode="auto">
            <a:xfrm>
              <a:off x="609600" y="1646238"/>
              <a:ext cx="7870825" cy="1373187"/>
              <a:chOff x="462" y="3359"/>
              <a:chExt cx="4958" cy="865"/>
            </a:xfrm>
          </p:grpSpPr>
          <p:pic>
            <p:nvPicPr>
              <p:cNvPr id="88069" name="Picture 5" descr="logo-Hilbert-1-90-6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3447"/>
                <a:ext cx="610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0" name="Picture 6" descr="logo-Hilbert-2-90-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" y="3361"/>
                <a:ext cx="789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1" name="Picture 7" descr="logo-Hilbert-3-90-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3360"/>
                <a:ext cx="800" cy="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2" name="Picture 8" descr="logo-Hilbert-4-90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" y="3362"/>
                <a:ext cx="800" cy="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3" name="Picture 9" descr="logo-Hilbert-5-90-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" y="3359"/>
                <a:ext cx="806" cy="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3438525" y="3476625"/>
              <a:ext cx="50006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B0F0"/>
                  </a:solidFill>
                </a:rPr>
                <a:t>Hilbert curve</a:t>
              </a:r>
              <a:r>
                <a:rPr lang="en-US" altLang="en-US" dirty="0">
                  <a:solidFill>
                    <a:srgbClr val="000000"/>
                  </a:solidFill>
                </a:rPr>
                <a:t>: A continuous, space-filling fractal, of </a:t>
              </a:r>
              <a:r>
                <a:rPr lang="en-US" altLang="en-US" dirty="0" err="1">
                  <a:solidFill>
                    <a:srgbClr val="000000"/>
                  </a:solidFill>
                </a:rPr>
                <a:t>Hausdorff</a:t>
              </a:r>
              <a:r>
                <a:rPr lang="en-US" altLang="en-US" dirty="0">
                  <a:solidFill>
                    <a:srgbClr val="000000"/>
                  </a:solidFill>
                </a:rPr>
                <a:t> dimension 2</a:t>
              </a:r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438525" y="4371975"/>
              <a:ext cx="51720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Theorem</a:t>
              </a:r>
              <a:r>
                <a:rPr lang="en-US" altLang="en-US" sz="1400" dirty="0">
                  <a:solidFill>
                    <a:srgbClr val="000000"/>
                  </a:solidFill>
                </a:rPr>
                <a:t> (Hilbert, 1891): The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euclidean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length of the n-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depth Hilbert curve,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H</a:t>
              </a:r>
              <a:r>
                <a:rPr lang="en-US" altLang="en-US" sz="14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is </a:t>
              </a:r>
            </a:p>
          </p:txBody>
        </p:sp>
        <p:pic>
          <p:nvPicPr>
            <p:cNvPr id="88076" name="Picture 12" descr="\textstyle 2^n - {1 \over 2^n}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657725"/>
              <a:ext cx="5905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3714750" y="5010150"/>
              <a:ext cx="49149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Proof </a:t>
              </a:r>
              <a:r>
                <a:rPr lang="en-US" altLang="en-US" sz="1400" dirty="0">
                  <a:solidFill>
                    <a:srgbClr val="000000"/>
                  </a:solidFill>
                </a:rPr>
                <a:t>(by enumeration): Redefine forward to calculate total turtle path length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3714750" y="5657850"/>
              <a:ext cx="4657725" cy="9620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forward.length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make "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+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4269" y="1281667"/>
            <a:ext cx="8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depth: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1688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016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345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depth: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0900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5</a:t>
            </a:r>
          </a:p>
        </p:txBody>
      </p:sp>
    </p:spTree>
    <p:extLst>
      <p:ext uri="{BB962C8B-B14F-4D97-AF65-F5344CB8AC3E}">
        <p14:creationId xmlns:p14="http://schemas.microsoft.com/office/powerpoint/2010/main" val="1559462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Logo: Tower of Hanoi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 descr="Image result for tower of hano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200400"/>
            <a:ext cx="24545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50449"/>
            <a:ext cx="6485096" cy="15696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to Hanoi :n :start :goal :spare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 from START to GOAL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if :n=0 [stop]           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are we done?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:start :spare :goal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START to SPARE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move :n :start :goal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 n from START to GOAL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:spare :goal :start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SPARE to GOAL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3191559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Tower of Hanoi problem has an elegant solution  in Logo</a:t>
            </a:r>
          </a:p>
          <a:p>
            <a:r>
              <a:rPr lang="en-US" sz="1600" dirty="0"/>
              <a:t>Change the ‘move’ instruction to render on screen or by a robot!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4467225"/>
            <a:ext cx="3190875" cy="214312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26" idx="0"/>
          </p:cNvCxnSpPr>
          <p:nvPr/>
        </p:nvCxnSpPr>
        <p:spPr>
          <a:xfrm flipH="1" flipV="1">
            <a:off x="6553200" y="2080230"/>
            <a:ext cx="655797" cy="1120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399" y="1828800"/>
            <a:ext cx="1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direct translation of an algorithm into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030069"/>
            <a:ext cx="819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N disks from one pole to another, with no disk ever resting on a disk smaller than itself.</a:t>
            </a:r>
          </a:p>
        </p:txBody>
      </p:sp>
    </p:spTree>
    <p:extLst>
      <p:ext uri="{BB962C8B-B14F-4D97-AF65-F5344CB8AC3E}">
        <p14:creationId xmlns:p14="http://schemas.microsoft.com/office/powerpoint/2010/main" val="243338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programming languages: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/>
          <a:lstStyle/>
          <a:p>
            <a:r>
              <a:rPr lang="en-US" dirty="0"/>
              <a:t>SAS: procedures + annotate facility + macros</a:t>
            </a:r>
          </a:p>
          <a:p>
            <a:pPr lvl="1"/>
            <a:r>
              <a:rPr lang="en-US" dirty="0"/>
              <a:t>PROC GPLOT (</a:t>
            </a:r>
            <a:r>
              <a:rPr lang="en-US" dirty="0" err="1"/>
              <a:t>x,y</a:t>
            </a:r>
            <a:r>
              <a:rPr lang="en-US" dirty="0"/>
              <a:t> plots), PROC GCHART, PROC GMAP, …</a:t>
            </a:r>
          </a:p>
          <a:p>
            <a:pPr lvl="1"/>
            <a:r>
              <a:rPr lang="en-US" dirty="0"/>
              <a:t>Annotate: data set with instructions (move, draw, text, fonts, colors)</a:t>
            </a:r>
          </a:p>
          <a:p>
            <a:pPr lvl="1"/>
            <a:r>
              <a:rPr lang="en-US" dirty="0"/>
              <a:t>Macros: Create a new, generic plot type,  combining PROC steps and DATA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9400" y="4095257"/>
            <a:ext cx="8686800" cy="1447800"/>
            <a:chOff x="381000" y="2590800"/>
            <a:chExt cx="8686800" cy="1447800"/>
          </a:xfrm>
        </p:grpSpPr>
        <p:grpSp>
          <p:nvGrpSpPr>
            <p:cNvPr id="19" name="Group 18"/>
            <p:cNvGrpSpPr/>
            <p:nvPr/>
          </p:nvGrpSpPr>
          <p:grpSpPr>
            <a:xfrm>
              <a:off x="381000" y="2590800"/>
              <a:ext cx="8686800" cy="1447800"/>
              <a:chOff x="381000" y="2590800"/>
              <a:chExt cx="8686800" cy="1447800"/>
            </a:xfrm>
          </p:grpSpPr>
          <p:grpSp>
            <p:nvGrpSpPr>
              <p:cNvPr id="23" name="Group 15"/>
              <p:cNvGrpSpPr>
                <a:grpSpLocks/>
              </p:cNvGrpSpPr>
              <p:nvPr/>
            </p:nvGrpSpPr>
            <p:grpSpPr bwMode="auto">
              <a:xfrm>
                <a:off x="381000" y="2667000"/>
                <a:ext cx="2286000" cy="1295400"/>
                <a:chOff x="240" y="1728"/>
                <a:chExt cx="1440" cy="816"/>
              </a:xfrm>
            </p:grpSpPr>
            <p:sp>
              <p:nvSpPr>
                <p:cNvPr id="33" name="AutoShape 7"/>
                <p:cNvSpPr>
                  <a:spLocks noChangeArrowheads="1"/>
                </p:cNvSpPr>
                <p:nvPr/>
              </p:nvSpPr>
              <p:spPr bwMode="auto">
                <a:xfrm>
                  <a:off x="240" y="1728"/>
                  <a:ext cx="1344" cy="816"/>
                </a:xfrm>
                <a:prstGeom prst="flowChartPunchedCard">
                  <a:avLst/>
                </a:prstGeom>
                <a:solidFill>
                  <a:schemeClr val="accent1">
                    <a:alpha val="50195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88" y="1824"/>
                  <a:ext cx="1392" cy="6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data 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input age sex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 err="1">
                      <a:latin typeface="SAS Monospace" pitchFamily="49" charset="0"/>
                    </a:rPr>
                    <a:t>datalines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20 M 75 152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22 F 69 132</a:t>
                  </a: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098800" y="2705100"/>
                <a:ext cx="1905000" cy="1219200"/>
                <a:chOff x="1920" y="1680"/>
                <a:chExt cx="1200" cy="768"/>
              </a:xfrm>
            </p:grpSpPr>
            <p:sp>
              <p:nvSpPr>
                <p:cNvPr id="31" name="AutoShape 6"/>
                <p:cNvSpPr>
                  <a:spLocks noChangeArrowheads="1"/>
                </p:cNvSpPr>
                <p:nvPr/>
              </p:nvSpPr>
              <p:spPr bwMode="auto">
                <a:xfrm>
                  <a:off x="1968" y="1680"/>
                  <a:ext cx="1056" cy="768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20" y="1824"/>
                  <a:ext cx="1200" cy="5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proc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glm</a:t>
                  </a:r>
                  <a:r>
                    <a:rPr lang="en-US" altLang="en-US" sz="1000" dirty="0">
                      <a:latin typeface="SAS Monospace" pitchFamily="49" charset="0"/>
                    </a:rPr>
                    <a:t> data=class;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class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model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000" dirty="0">
                      <a:latin typeface="SAS Monospace" pitchFamily="49" charset="0"/>
                    </a:rPr>
                    <a:t> =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000" dirty="0">
                      <a:latin typeface="SAS Monospace" pitchFamily="49" charset="0"/>
                    </a:rPr>
                    <a:t>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output out=results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  p=predict r=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resid</a:t>
                  </a:r>
                  <a:r>
                    <a:rPr lang="en-US" altLang="en-US" sz="1000" dirty="0">
                      <a:latin typeface="SAS Monospace" pitchFamily="49" charset="0"/>
                    </a:rPr>
                    <a:t>;</a:t>
                  </a:r>
                </a:p>
              </p:txBody>
            </p:sp>
          </p:grpSp>
          <p:grpSp>
            <p:nvGrpSpPr>
              <p:cNvPr id="25" name="Group 17"/>
              <p:cNvGrpSpPr>
                <a:grpSpLocks/>
              </p:cNvGrpSpPr>
              <p:nvPr/>
            </p:nvGrpSpPr>
            <p:grpSpPr bwMode="auto">
              <a:xfrm>
                <a:off x="5435600" y="2590800"/>
                <a:ext cx="1143000" cy="1447800"/>
                <a:chOff x="3456" y="1632"/>
                <a:chExt cx="720" cy="912"/>
              </a:xfrm>
            </p:grpSpPr>
            <p:sp>
              <p:nvSpPr>
                <p:cNvPr id="29" name="AutoShape 11"/>
                <p:cNvSpPr>
                  <a:spLocks noChangeArrowheads="1"/>
                </p:cNvSpPr>
                <p:nvPr/>
              </p:nvSpPr>
              <p:spPr bwMode="auto">
                <a:xfrm>
                  <a:off x="3456" y="1632"/>
                  <a:ext cx="720" cy="912"/>
                </a:xfrm>
                <a:prstGeom prst="flowChartMagneticDisk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28" y="1680"/>
                  <a:ext cx="5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800"/>
                    <a:t>results</a:t>
                  </a:r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7010400" y="2933700"/>
                <a:ext cx="2057400" cy="762000"/>
                <a:chOff x="4416" y="1824"/>
                <a:chExt cx="1296" cy="480"/>
              </a:xfrm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248" cy="480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16" y="1824"/>
                  <a:ext cx="12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proc gplot data=results;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plot wt * ht = sex;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symbol1 ...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symbol2 ... </a:t>
                  </a:r>
                </a:p>
              </p:txBody>
            </p:sp>
          </p:grpSp>
        </p:grp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6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648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17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07" y="5638800"/>
            <a:ext cx="1308618" cy="105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7" idx="2"/>
          </p:cNvCxnSpPr>
          <p:nvPr/>
        </p:nvCxnSpPr>
        <p:spPr>
          <a:xfrm flipH="1">
            <a:off x="7467600" y="5200157"/>
            <a:ext cx="431800" cy="4386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581025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 gave up SAS: This works well, and is very powerful, but lacks elegance</a:t>
            </a:r>
          </a:p>
        </p:txBody>
      </p:sp>
    </p:spTree>
    <p:extLst>
      <p:ext uri="{BB962C8B-B14F-4D97-AF65-F5344CB8AC3E}">
        <p14:creationId xmlns:p14="http://schemas.microsoft.com/office/powerpoint/2010/main" val="3716689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5F9D7A-2567-4632-BD1C-891827D34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SAS thinking : many languages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98494CF-A2B5-482E-A2F6-40F6C54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E2433A01-B60D-4706-B60D-490DD276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0734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Output delivery system (ODS)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D673BF7-7A1A-45B4-A9F0-837A781C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286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ODS graphics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template language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194370BA-B2CB-4B2B-8D11-EBD5BE14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57150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Base SAS, SAS/STAT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data step, proc steps</a:t>
            </a:r>
          </a:p>
        </p:txBody>
      </p:sp>
      <p:sp>
        <p:nvSpPr>
          <p:cNvPr id="12300" name="Text Box 12">
            <a:extLst>
              <a:ext uri="{FF2B5EF4-FFF2-40B4-BE49-F238E27FC236}">
                <a16:creationId xmlns:a16="http://schemas.microsoft.com/office/drawing/2014/main" id="{63C65D2B-A77F-49E0-8A91-F7690685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9530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procs, Annotate language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SAS/Graph: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FCB6CC33-887A-42D7-BDED-8F5A8902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4222750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proc </a:t>
            </a:r>
            <a:r>
              <a:rPr lang="en-US" altLang="en-US" sz="1800" dirty="0" err="1"/>
              <a:t>iml</a:t>
            </a:r>
            <a:endParaRPr lang="en-US" altLang="en-US" sz="1800" dirty="0"/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matrix language, graphics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2BA7E469-6D83-445B-9038-F1BB1A8A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7465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%macro language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EEA5B-DED8-4140-8EE0-4FE38945CE91}"/>
              </a:ext>
            </a:extLst>
          </p:cNvPr>
          <p:cNvGrpSpPr/>
          <p:nvPr/>
        </p:nvGrpSpPr>
        <p:grpSpPr>
          <a:xfrm>
            <a:off x="762000" y="5029200"/>
            <a:ext cx="5004210" cy="1261224"/>
            <a:chOff x="762000" y="5029200"/>
            <a:chExt cx="5004210" cy="126122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FF80A04D-67CB-4360-8BDC-0A7E107E9A7E}"/>
                </a:ext>
              </a:extLst>
            </p:cNvPr>
            <p:cNvSpPr/>
            <p:nvPr/>
          </p:nvSpPr>
          <p:spPr>
            <a:xfrm>
              <a:off x="5461410" y="5056937"/>
              <a:ext cx="304800" cy="1233487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C5732D1-398E-4606-8A4E-4835031F8EEC}"/>
                </a:ext>
              </a:extLst>
            </p:cNvPr>
            <p:cNvCxnSpPr/>
            <p:nvPr/>
          </p:nvCxnSpPr>
          <p:spPr>
            <a:xfrm flipH="1">
              <a:off x="762000" y="5029200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01C5A-92F4-46A2-9F8B-10BD65ED3B2B}"/>
              </a:ext>
            </a:extLst>
          </p:cNvPr>
          <p:cNvGrpSpPr/>
          <p:nvPr/>
        </p:nvGrpSpPr>
        <p:grpSpPr>
          <a:xfrm>
            <a:off x="762000" y="3832732"/>
            <a:ext cx="5029200" cy="958850"/>
            <a:chOff x="762000" y="3832732"/>
            <a:chExt cx="5029200" cy="958850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4915FC3-A8CB-4ACD-BE75-4095818563D6}"/>
                </a:ext>
              </a:extLst>
            </p:cNvPr>
            <p:cNvSpPr/>
            <p:nvPr/>
          </p:nvSpPr>
          <p:spPr>
            <a:xfrm>
              <a:off x="5486400" y="3832732"/>
              <a:ext cx="304800" cy="958850"/>
            </a:xfrm>
            <a:prstGeom prst="rightBrace">
              <a:avLst>
                <a:gd name="adj1" fmla="val 34139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A9C8AE-22F2-4552-995A-1274DAC52302}"/>
                </a:ext>
              </a:extLst>
            </p:cNvPr>
            <p:cNvCxnSpPr/>
            <p:nvPr/>
          </p:nvCxnSpPr>
          <p:spPr>
            <a:xfrm flipH="1">
              <a:off x="762000" y="383273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EA7F95-0817-4081-BD19-B1A02ED7757F}"/>
              </a:ext>
            </a:extLst>
          </p:cNvPr>
          <p:cNvGrpSpPr/>
          <p:nvPr/>
        </p:nvGrpSpPr>
        <p:grpSpPr>
          <a:xfrm>
            <a:off x="762000" y="1895982"/>
            <a:ext cx="5038623" cy="1683831"/>
            <a:chOff x="762000" y="1895982"/>
            <a:chExt cx="5038623" cy="168383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387D844A-E7DA-4FE7-B4E8-927F7F350B49}"/>
                </a:ext>
              </a:extLst>
            </p:cNvPr>
            <p:cNvSpPr/>
            <p:nvPr/>
          </p:nvSpPr>
          <p:spPr>
            <a:xfrm>
              <a:off x="5495823" y="1895982"/>
              <a:ext cx="304800" cy="1683831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906CE4-39DD-4AC0-9AD9-05D9CDD24631}"/>
                </a:ext>
              </a:extLst>
            </p:cNvPr>
            <p:cNvCxnSpPr/>
            <p:nvPr/>
          </p:nvCxnSpPr>
          <p:spPr>
            <a:xfrm flipH="1">
              <a:off x="762000" y="189598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7" grpId="0"/>
      <p:bldP spid="12299" grpId="0"/>
      <p:bldP spid="12300" grpId="0"/>
      <p:bldP spid="12301" grpId="0"/>
      <p:bldP spid="123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6248400" cy="5105400"/>
          </a:xfrm>
        </p:spPr>
        <p:txBody>
          <a:bodyPr/>
          <a:lstStyle/>
          <a:p>
            <a:r>
              <a:rPr lang="en-US" dirty="0"/>
              <a:t>Natural language:</a:t>
            </a:r>
          </a:p>
          <a:p>
            <a:pPr lvl="1"/>
            <a:r>
              <a:rPr lang="en-US" b="1" dirty="0"/>
              <a:t>Grammar</a:t>
            </a:r>
            <a:r>
              <a:rPr lang="en-US" dirty="0"/>
              <a:t>/syntax: What are the </a:t>
            </a:r>
            <a:r>
              <a:rPr lang="en-US" dirty="0">
                <a:solidFill>
                  <a:srgbClr val="FF0000"/>
                </a:solidFill>
              </a:rPr>
              <a:t>minimal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set of rules to describe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ate the big red apple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big apple red apple ate the</a:t>
            </a:r>
          </a:p>
          <a:p>
            <a:pPr lvl="1"/>
            <a:r>
              <a:rPr lang="en-US" b="1" dirty="0"/>
              <a:t>Semantics</a:t>
            </a:r>
            <a:r>
              <a:rPr lang="en-US" dirty="0"/>
              <a:t>: How to distinguish meaning, nonsense, poetry in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Large green trucks carry garbage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Colorless green ideas sleep furiously</a:t>
            </a:r>
          </a:p>
          <a:p>
            <a:r>
              <a:rPr lang="en-US" dirty="0"/>
              <a:t>How to apply these ideas to graphics?</a:t>
            </a:r>
          </a:p>
          <a:p>
            <a:pPr lvl="1"/>
            <a:r>
              <a:rPr lang="en-US" dirty="0"/>
              <a:t>Grammar: Algebra, scales, statistics, geometry, …</a:t>
            </a:r>
          </a:p>
          <a:p>
            <a:pPr lvl="1"/>
            <a:r>
              <a:rPr lang="en-US" dirty="0"/>
              <a:t>Semantics: Space, time, uncertainty, …</a:t>
            </a:r>
          </a:p>
          <a:p>
            <a:pPr lvl="1"/>
            <a:r>
              <a:rPr lang="en-US" dirty="0"/>
              <a:t>Needed: a complete </a:t>
            </a:r>
            <a:r>
              <a:rPr lang="en-US" dirty="0">
                <a:solidFill>
                  <a:srgbClr val="FF0000"/>
                </a:solidFill>
              </a:rPr>
              <a:t>formal theory </a:t>
            </a:r>
            <a:r>
              <a:rPr lang="en-US" dirty="0"/>
              <a:t>of graphs &amp; </a:t>
            </a:r>
            <a:r>
              <a:rPr lang="en-US" dirty="0">
                <a:solidFill>
                  <a:srgbClr val="FF0000"/>
                </a:solidFill>
              </a:rPr>
              <a:t>computational</a:t>
            </a:r>
            <a:r>
              <a:rPr lang="en-US" dirty="0"/>
              <a:t> graphics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 descr="C:\Users\friendly\Dropbox\Documents\6135\images\GoG\LeeWilkin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38600"/>
            <a:ext cx="14859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C8C9B1-7A06-445B-A615-4D586B812CE4}"/>
              </a:ext>
            </a:extLst>
          </p:cNvPr>
          <p:cNvGrpSpPr/>
          <p:nvPr/>
        </p:nvGrpSpPr>
        <p:grpSpPr>
          <a:xfrm>
            <a:off x="5309616" y="2233660"/>
            <a:ext cx="557784" cy="764310"/>
            <a:chOff x="5309616" y="2233660"/>
            <a:chExt cx="557784" cy="7643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C8DF0-AB22-482D-9D67-BAB9095C8E0D}"/>
                </a:ext>
              </a:extLst>
            </p:cNvPr>
            <p:cNvSpPr txBox="1"/>
            <p:nvPr/>
          </p:nvSpPr>
          <p:spPr>
            <a:xfrm>
              <a:off x="5334000" y="223366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EC8AC-5A22-4544-857A-944ED41E0EC4}"/>
                </a:ext>
              </a:extLst>
            </p:cNvPr>
            <p:cNvSpPr txBox="1"/>
            <p:nvPr/>
          </p:nvSpPr>
          <p:spPr>
            <a:xfrm>
              <a:off x="5309616" y="262863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8B5CDC-6CF1-4087-931F-6D152205F9CD}"/>
              </a:ext>
            </a:extLst>
          </p:cNvPr>
          <p:cNvGrpSpPr/>
          <p:nvPr/>
        </p:nvGrpSpPr>
        <p:grpSpPr>
          <a:xfrm>
            <a:off x="5410200" y="3669268"/>
            <a:ext cx="533400" cy="694849"/>
            <a:chOff x="5410200" y="3669268"/>
            <a:chExt cx="533400" cy="694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FE9668-D676-4EBB-9C1F-614250314577}"/>
                </a:ext>
              </a:extLst>
            </p:cNvPr>
            <p:cNvSpPr txBox="1"/>
            <p:nvPr/>
          </p:nvSpPr>
          <p:spPr>
            <a:xfrm>
              <a:off x="5410200" y="366926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9BCFE-3A70-4BAC-B3F7-088956E95A86}"/>
                </a:ext>
              </a:extLst>
            </p:cNvPr>
            <p:cNvSpPr txBox="1"/>
            <p:nvPr/>
          </p:nvSpPr>
          <p:spPr>
            <a:xfrm>
              <a:off x="5410200" y="399478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??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7EEBB1-338C-4426-8269-4FE15D957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5" y="1396363"/>
            <a:ext cx="1530191" cy="2310289"/>
          </a:xfrm>
        </p:spPr>
      </p:pic>
    </p:spTree>
    <p:extLst>
      <p:ext uri="{BB962C8B-B14F-4D97-AF65-F5344CB8AC3E}">
        <p14:creationId xmlns:p14="http://schemas.microsoft.com/office/powerpoint/2010/main" val="1201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complete system, describing the components of graphs and how they combine to produce a finished graphic</a:t>
            </a:r>
          </a:p>
          <a:p>
            <a:pPr lvl="1"/>
            <a:r>
              <a:rPr lang="en-US" sz="2000" i="1" dirty="0"/>
              <a:t>“The grammar of graphics takes us beyond a limited set of charts (words) to an almost unlimited world of graphical forms (statements)” </a:t>
            </a:r>
            <a:r>
              <a:rPr lang="en-US" sz="2000" dirty="0"/>
              <a:t>(Wilkinson, 2005, p. 1). </a:t>
            </a:r>
          </a:p>
          <a:p>
            <a:pPr lvl="1"/>
            <a:r>
              <a:rPr lang="en-US" sz="2000" i="1" dirty="0"/>
              <a:t>“... describes the </a:t>
            </a:r>
            <a:r>
              <a:rPr lang="en-US" sz="2000" i="1" dirty="0">
                <a:solidFill>
                  <a:srgbClr val="FF0000"/>
                </a:solidFill>
              </a:rPr>
              <a:t>meaning</a:t>
            </a:r>
            <a:r>
              <a:rPr lang="en-US" sz="2000" i="1" dirty="0"/>
              <a:t> of what we do when we construct statistical graphics … more than a taxonomy”</a:t>
            </a:r>
          </a:p>
          <a:p>
            <a:pPr lvl="1"/>
            <a:r>
              <a:rPr lang="en-US" sz="2000" i="1" dirty="0"/>
              <a:t>“This system is capable of producing some </a:t>
            </a:r>
            <a:r>
              <a:rPr lang="en-US" sz="2000" i="1" dirty="0">
                <a:solidFill>
                  <a:srgbClr val="FF0000"/>
                </a:solidFill>
              </a:rPr>
              <a:t>hideous</a:t>
            </a:r>
            <a:r>
              <a:rPr lang="en-US" sz="2000" i="1" dirty="0"/>
              <a:t> graphics … This system cannot produce a </a:t>
            </a:r>
            <a:r>
              <a:rPr lang="en-US" sz="2000" i="1" dirty="0">
                <a:solidFill>
                  <a:srgbClr val="FF0000"/>
                </a:solidFill>
              </a:rPr>
              <a:t>meaningless</a:t>
            </a:r>
            <a:r>
              <a:rPr lang="en-US" sz="2000" i="1" dirty="0"/>
              <a:t> graphic, however.”</a:t>
            </a:r>
          </a:p>
          <a:p>
            <a:r>
              <a:rPr lang="en-US" sz="2400" dirty="0"/>
              <a:t>This is a general theory for </a:t>
            </a:r>
            <a:r>
              <a:rPr lang="en-US" sz="2400" dirty="0">
                <a:solidFill>
                  <a:srgbClr val="FF0000"/>
                </a:solidFill>
              </a:rPr>
              <a:t>producing</a:t>
            </a:r>
            <a:r>
              <a:rPr lang="en-US" sz="2400" dirty="0"/>
              <a:t> graphs.</a:t>
            </a:r>
          </a:p>
          <a:p>
            <a:pPr lvl="1"/>
            <a:r>
              <a:rPr lang="en-US" sz="2000" dirty="0"/>
              <a:t>the foundation of most modern software systems; </a:t>
            </a:r>
          </a:p>
          <a:p>
            <a:pPr lvl="1"/>
            <a:r>
              <a:rPr lang="en-US" sz="2000" dirty="0"/>
              <a:t>not connected with a theory for </a:t>
            </a:r>
            <a:r>
              <a:rPr lang="en-US" sz="2000" dirty="0">
                <a:solidFill>
                  <a:srgbClr val="FF0000"/>
                </a:solidFill>
              </a:rPr>
              <a:t>reading</a:t>
            </a:r>
            <a:r>
              <a:rPr lang="en-US" sz="2000" dirty="0"/>
              <a:t> graphs à la </a:t>
            </a:r>
            <a:r>
              <a:rPr lang="en-US" sz="2000" dirty="0" err="1"/>
              <a:t>Bertin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Émile </a:t>
            </a:r>
            <a:r>
              <a:rPr lang="en-US" sz="2400" dirty="0" err="1"/>
              <a:t>Cheysson</a:t>
            </a:r>
            <a:r>
              <a:rPr lang="en-US" sz="2400" dirty="0"/>
              <a:t> (1890) took this further:</a:t>
            </a:r>
          </a:p>
          <a:p>
            <a:pPr lvl="1"/>
            <a:r>
              <a:rPr lang="en-US" sz="2000" i="1" dirty="0"/>
              <a:t>“When a law is contained in figures, it is buried like metal in an ore; it is necessary to extract it.  This is the work of graphical representation. </a:t>
            </a:r>
          </a:p>
          <a:p>
            <a:pPr lvl="1"/>
            <a:r>
              <a:rPr lang="en-US" sz="2000" i="1" dirty="0"/>
              <a:t>It points out the </a:t>
            </a:r>
            <a:r>
              <a:rPr lang="en-US" sz="2000" i="1" dirty="0">
                <a:highlight>
                  <a:srgbClr val="FFFF00"/>
                </a:highlight>
              </a:rPr>
              <a:t>coincidences</a:t>
            </a:r>
            <a:r>
              <a:rPr lang="en-US" sz="2000" i="1" dirty="0"/>
              <a:t>, the </a:t>
            </a:r>
            <a:r>
              <a:rPr lang="en-US" sz="2000" i="1" dirty="0">
                <a:highlight>
                  <a:srgbClr val="FFFF00"/>
                </a:highlight>
              </a:rPr>
              <a:t>relationships</a:t>
            </a:r>
            <a:r>
              <a:rPr lang="en-US" sz="2000" i="1" dirty="0"/>
              <a:t> between phenomena, their </a:t>
            </a:r>
            <a:r>
              <a:rPr lang="en-US" sz="2000" i="1" dirty="0">
                <a:highlight>
                  <a:srgbClr val="FFFF00"/>
                </a:highlight>
              </a:rPr>
              <a:t>anomalies</a:t>
            </a:r>
            <a:r>
              <a:rPr lang="en-US" sz="2000" i="1" dirty="0"/>
              <a:t>, and we have seen what a powerful means of control it puts in the hands of the statistician to verify new data, </a:t>
            </a:r>
            <a:r>
              <a:rPr lang="en-US" sz="2000" i="1" dirty="0">
                <a:highlight>
                  <a:srgbClr val="FFFF00"/>
                </a:highlight>
              </a:rPr>
              <a:t>discover</a:t>
            </a:r>
            <a:r>
              <a:rPr lang="en-US" sz="2000" i="1" dirty="0"/>
              <a:t> and </a:t>
            </a:r>
            <a:r>
              <a:rPr lang="en-US" sz="2000" i="1" dirty="0">
                <a:highlight>
                  <a:srgbClr val="FFFF00"/>
                </a:highlight>
              </a:rPr>
              <a:t>correct errors </a:t>
            </a:r>
            <a:r>
              <a:rPr lang="en-US" sz="2000" i="1" dirty="0"/>
              <a:t>with which they have been stained.”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specification</a:t>
            </a:r>
            <a:r>
              <a:rPr lang="en-US" dirty="0"/>
              <a:t>: a formal language for composing graphs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assembly</a:t>
            </a:r>
            <a:r>
              <a:rPr lang="en-US" dirty="0"/>
              <a:t>: coordination of attributes</a:t>
            </a:r>
          </a:p>
          <a:p>
            <a:pPr lvl="2"/>
            <a:r>
              <a:rPr lang="en-US" dirty="0"/>
              <a:t>internal: a data structure for a graphical “object”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rendering</a:t>
            </a:r>
            <a:r>
              <a:rPr lang="en-US" dirty="0"/>
              <a:t>: producing a graphic on a display system</a:t>
            </a:r>
          </a:p>
          <a:p>
            <a:pPr lvl="2"/>
            <a:r>
              <a:rPr lang="en-US" dirty="0"/>
              <a:t>low level: device drivers for screen, PDF, PNG, SVG,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4" y="4379392"/>
            <a:ext cx="1988572" cy="1949673"/>
            <a:chOff x="838204" y="4379392"/>
            <a:chExt cx="1988572" cy="19496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4" y="4379392"/>
              <a:ext cx="1988572" cy="112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38204" y="5867400"/>
              <a:ext cx="19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9000" y="4155008"/>
            <a:ext cx="2057400" cy="2174057"/>
            <a:chOff x="3429000" y="4155008"/>
            <a:chExt cx="2057400" cy="2174057"/>
          </a:xfrm>
        </p:grpSpPr>
        <p:pic>
          <p:nvPicPr>
            <p:cNvPr id="1028" name="Picture 4" descr="Image result for data structu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 structure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43600" y="4137011"/>
            <a:ext cx="2362200" cy="2192054"/>
            <a:chOff x="5943600" y="4137011"/>
            <a:chExt cx="2362200" cy="21920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557" y="4137011"/>
              <a:ext cx="1874286" cy="160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43600" y="58674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graphical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0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Algebra</a:t>
            </a:r>
            <a:r>
              <a:rPr lang="en-US" sz="2400" dirty="0"/>
              <a:t>: combine variables into a data set to be plotted</a:t>
            </a:r>
          </a:p>
          <a:p>
            <a:pPr lvl="1"/>
            <a:r>
              <a:rPr lang="en-US" sz="2000" dirty="0"/>
              <a:t>cross (A*B), nest (A/B), blend (A+B), filter, subset, …</a:t>
            </a:r>
          </a:p>
          <a:p>
            <a:r>
              <a:rPr lang="en-US" sz="2400" b="1" dirty="0"/>
              <a:t>Scales</a:t>
            </a:r>
            <a:r>
              <a:rPr lang="en-US" sz="2400" dirty="0"/>
              <a:t>: how variables are represented </a:t>
            </a:r>
          </a:p>
          <a:p>
            <a:pPr lvl="1"/>
            <a:r>
              <a:rPr lang="en-US" sz="2000" dirty="0"/>
              <a:t>categorical, linear, log, power, logit, …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: computations on the data</a:t>
            </a:r>
          </a:p>
          <a:p>
            <a:pPr lvl="1"/>
            <a:r>
              <a:rPr lang="en-US" sz="2000" dirty="0"/>
              <a:t>binning, summary (mean, median, </a:t>
            </a:r>
            <a:r>
              <a:rPr lang="en-US" sz="2000" dirty="0" err="1"/>
              <a:t>sd</a:t>
            </a:r>
            <a:r>
              <a:rPr lang="en-US" sz="2000" dirty="0"/>
              <a:t>), region (CI), smoothing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3074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875289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29278-1CC9-48AE-B2FA-ACBAFF43A144}"/>
              </a:ext>
            </a:extLst>
          </p:cNvPr>
          <p:cNvSpPr txBox="1"/>
          <p:nvPr/>
        </p:nvSpPr>
        <p:spPr>
          <a:xfrm>
            <a:off x="7467600" y="1676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think: </a:t>
            </a:r>
            <a:r>
              <a:rPr lang="en-US" sz="1400" dirty="0" err="1">
                <a:highlight>
                  <a:srgbClr val="FFFF00"/>
                </a:highlight>
              </a:rPr>
              <a:t>dplyr</a:t>
            </a:r>
            <a:endParaRPr lang="en-US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91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838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Geometry</a:t>
            </a:r>
            <a:r>
              <a:rPr lang="en-US" sz="2400" dirty="0"/>
              <a:t>: Creation of geometric objects from variables</a:t>
            </a:r>
          </a:p>
          <a:p>
            <a:pPr lvl="1"/>
            <a:r>
              <a:rPr lang="en-US" sz="2000" dirty="0"/>
              <a:t>Functions: point, line, area, interval, path, …</a:t>
            </a:r>
          </a:p>
          <a:p>
            <a:pPr lvl="1"/>
            <a:r>
              <a:rPr lang="en-US" sz="2000" dirty="0"/>
              <a:t>Partitions: polygon, contour,</a:t>
            </a:r>
          </a:p>
          <a:p>
            <a:pPr lvl="1"/>
            <a:r>
              <a:rPr lang="en-US" sz="2000" dirty="0"/>
              <a:t>Networks: edge</a:t>
            </a:r>
          </a:p>
          <a:p>
            <a:pPr lvl="1"/>
            <a:r>
              <a:rPr lang="en-US" sz="2000" dirty="0"/>
              <a:t>Collision modifiers: stack, dodge, jitter</a:t>
            </a:r>
          </a:p>
          <a:p>
            <a:r>
              <a:rPr lang="en-US" sz="2400" b="1" dirty="0"/>
              <a:t>Coordinates</a:t>
            </a:r>
            <a:r>
              <a:rPr lang="en-US" sz="2400" dirty="0"/>
              <a:t>: Coordinate system for plotting</a:t>
            </a:r>
          </a:p>
          <a:p>
            <a:pPr lvl="1"/>
            <a:r>
              <a:rPr lang="en-US" sz="2000" dirty="0"/>
              <a:t>transformations: translation, rotation, dilation, shear, projection</a:t>
            </a:r>
          </a:p>
          <a:p>
            <a:pPr lvl="1"/>
            <a:r>
              <a:rPr lang="en-US" sz="2000" dirty="0"/>
              <a:t>mappings: Cartesian, polar, map projections, warping, Barycentric</a:t>
            </a:r>
          </a:p>
          <a:p>
            <a:pPr lvl="1"/>
            <a:r>
              <a:rPr lang="en-US" sz="2000" dirty="0"/>
              <a:t>3D+: spherical, cylindrical, dimension reduction (MDS, SVD, PCA)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45101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72200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Aesthetics</a:t>
            </a:r>
            <a:r>
              <a:rPr lang="en-US" sz="2400" dirty="0"/>
              <a:t>: mapping of qualitative and quantitative scales to sensory attributes (extends </a:t>
            </a:r>
            <a:r>
              <a:rPr lang="en-US" sz="2400" dirty="0" err="1"/>
              <a:t>Bertin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Form</a:t>
            </a:r>
            <a:r>
              <a:rPr lang="en-US" sz="2000" dirty="0"/>
              <a:t>: position, size, shape (polygon, glyph, image), rotation,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Surface</a:t>
            </a:r>
            <a:r>
              <a:rPr lang="en-US" sz="2000" dirty="0"/>
              <a:t>: color (hue, saturation, brightness), texture (pattern, orientation), blur, transparency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Motion</a:t>
            </a:r>
            <a:r>
              <a:rPr lang="en-US" sz="2000" dirty="0"/>
              <a:t>: direction, speed, acceleration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Sound</a:t>
            </a:r>
            <a:r>
              <a:rPr lang="en-US" sz="2000" dirty="0"/>
              <a:t>: tone, volume, rhythm, voice,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Text</a:t>
            </a:r>
            <a:r>
              <a:rPr lang="en-US" sz="2000" dirty="0"/>
              <a:t>: label, font, size, …</a:t>
            </a:r>
          </a:p>
          <a:p>
            <a:r>
              <a:rPr lang="en-US" sz="2400" b="1" dirty="0"/>
              <a:t>Facets</a:t>
            </a:r>
            <a:r>
              <a:rPr lang="en-US" sz="2400" dirty="0"/>
              <a:t>: Construct </a:t>
            </a:r>
            <a:r>
              <a:rPr lang="en-US" sz="2400" dirty="0" err="1"/>
              <a:t>multiplots</a:t>
            </a:r>
            <a:r>
              <a:rPr lang="en-US" sz="2400" dirty="0"/>
              <a:t> (“small multiples”) by partitioning, blending or nesting</a:t>
            </a:r>
          </a:p>
          <a:p>
            <a:r>
              <a:rPr lang="en-US" sz="2400" b="1" dirty="0"/>
              <a:t>Guides</a:t>
            </a:r>
            <a:r>
              <a:rPr lang="en-US" sz="2400" dirty="0"/>
              <a:t>: Allow for reading the encodings of variables mapped to aesthetics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scales</a:t>
            </a:r>
            <a:r>
              <a:rPr lang="en-US" sz="2000" dirty="0"/>
              <a:t>: axes, legend (labels: size, shape, color, …)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annotations</a:t>
            </a:r>
            <a:r>
              <a:rPr lang="en-US" sz="2000" dirty="0"/>
              <a:t> (title, footnote, line, arrow, ellipse, text,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CC1FC5AC-F8F9-4440-88E5-3B4DE2E40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791200" y="27432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Wilkinson illustrates the </a:t>
            </a:r>
            <a:r>
              <a:rPr lang="en-US" sz="2400" dirty="0" err="1"/>
              <a:t>GoG</a:t>
            </a:r>
            <a:r>
              <a:rPr lang="en-US" sz="2400" dirty="0"/>
              <a:t> with a programming language (GPL: the </a:t>
            </a:r>
            <a:r>
              <a:rPr lang="en-US" sz="2400" i="1" dirty="0"/>
              <a:t>G</a:t>
            </a:r>
            <a:r>
              <a:rPr lang="en-US" sz="2400" dirty="0"/>
              <a:t>raphics </a:t>
            </a:r>
            <a:r>
              <a:rPr lang="en-US" sz="2400" i="1" dirty="0"/>
              <a:t>P</a:t>
            </a:r>
            <a:r>
              <a:rPr lang="en-US" sz="2400" dirty="0"/>
              <a:t>roduction </a:t>
            </a:r>
            <a:r>
              <a:rPr lang="en-US" sz="2400" i="1" dirty="0"/>
              <a:t>L</a:t>
            </a:r>
            <a:r>
              <a:rPr lang="en-US" sz="2400" dirty="0"/>
              <a:t>anguage)</a:t>
            </a:r>
          </a:p>
          <a:p>
            <a:r>
              <a:rPr lang="en-US" sz="2400" dirty="0"/>
              <a:t>GPL statements</a:t>
            </a:r>
          </a:p>
          <a:p>
            <a:pPr lvl="1"/>
            <a:r>
              <a:rPr lang="en-US" sz="2000" b="1" dirty="0"/>
              <a:t>DATA</a:t>
            </a:r>
            <a:r>
              <a:rPr lang="en-US" sz="2000" dirty="0"/>
              <a:t>: expressions that create variables to display from data sets</a:t>
            </a:r>
          </a:p>
          <a:p>
            <a:pPr lvl="1"/>
            <a:r>
              <a:rPr lang="en-US" sz="2000" b="1" dirty="0"/>
              <a:t>TRANS</a:t>
            </a:r>
            <a:r>
              <a:rPr lang="en-US" sz="2000" dirty="0"/>
              <a:t>: variable transformations prior to plotting (e.g., ranking the data points) </a:t>
            </a:r>
          </a:p>
          <a:p>
            <a:pPr lvl="1"/>
            <a:r>
              <a:rPr lang="en-US" sz="2000" b="1" dirty="0"/>
              <a:t>ELEMENT</a:t>
            </a:r>
            <a:r>
              <a:rPr lang="en-US" sz="2000" dirty="0"/>
              <a:t>: define graphical elements (e.g., points, lines, …) and their aesthetic attributes (e.g., shape, color, …) to use in the display</a:t>
            </a:r>
          </a:p>
          <a:p>
            <a:pPr lvl="1"/>
            <a:r>
              <a:rPr lang="en-US" sz="2000" b="1" dirty="0"/>
              <a:t>SCALE</a:t>
            </a:r>
            <a:r>
              <a:rPr lang="en-US" sz="2000" dirty="0"/>
              <a:t>: apply scale transformations to the plot (e.g., square root or log)</a:t>
            </a:r>
          </a:p>
          <a:p>
            <a:pPr lvl="1"/>
            <a:r>
              <a:rPr lang="en-US" sz="2000" b="1" dirty="0"/>
              <a:t>COORD</a:t>
            </a:r>
            <a:r>
              <a:rPr lang="en-US" sz="2000" dirty="0"/>
              <a:t>: select the coordinate system for use in the graphic (e.g., Cartesian, polar) </a:t>
            </a:r>
          </a:p>
          <a:p>
            <a:pPr lvl="1"/>
            <a:r>
              <a:rPr lang="en-US" sz="2000" b="1" dirty="0"/>
              <a:t>GUIDE</a:t>
            </a:r>
            <a:r>
              <a:rPr lang="en-US" sz="2000" dirty="0"/>
              <a:t>: guides to aid interpretation (axes, legends)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962400"/>
            <a:ext cx="3452336" cy="266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358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x = "</a:t>
            </a:r>
            <a:r>
              <a:rPr lang="en-US" sz="1200" dirty="0" err="1">
                <a:solidFill>
                  <a:srgbClr val="00B0F0"/>
                </a:solidFill>
              </a:rPr>
              <a:t>SepalLength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y = "</a:t>
            </a:r>
            <a:r>
              <a:rPr lang="en-US" sz="1200" dirty="0" err="1">
                <a:solidFill>
                  <a:srgbClr val="00B0F0"/>
                </a:solidFill>
              </a:rPr>
              <a:t>SepalWidth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z = “</a:t>
            </a:r>
            <a:r>
              <a:rPr lang="en-US" sz="1200" dirty="0">
                <a:solidFill>
                  <a:srgbClr val="00B0F0"/>
                </a:solidFill>
              </a:rPr>
              <a:t>Species</a:t>
            </a:r>
            <a:r>
              <a:rPr lang="en-US" sz="1200" dirty="0"/>
              <a:t>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x = x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y = y</a:t>
            </a:r>
          </a:p>
          <a:p>
            <a:r>
              <a:rPr lang="en-US" sz="1200" b="1" dirty="0"/>
              <a:t>ELEMENT: </a:t>
            </a:r>
            <a:r>
              <a:rPr lang="en-US" sz="1200" b="1" dirty="0">
                <a:solidFill>
                  <a:srgbClr val="C00000"/>
                </a:solidFill>
              </a:rPr>
              <a:t>point</a:t>
            </a:r>
            <a:r>
              <a:rPr lang="en-US" sz="1200" b="1" dirty="0"/>
              <a:t>(position(x*y), color(z))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COORD: </a:t>
            </a:r>
            <a:r>
              <a:rPr lang="en-US" sz="1200" dirty="0" err="1">
                <a:solidFill>
                  <a:srgbClr val="C00000"/>
                </a:solidFill>
              </a:rPr>
              <a:t>rect</a:t>
            </a:r>
            <a:r>
              <a:rPr lang="en-US" sz="1200" dirty="0"/>
              <a:t>(dim(1,2))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(dim(1))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</a:t>
            </a:r>
            <a:r>
              <a:rPr lang="en-US" sz="1200" dirty="0"/>
              <a:t>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(dim(1), label("</a:t>
            </a:r>
            <a:r>
              <a:rPr lang="en-US" sz="1200" dirty="0">
                <a:solidFill>
                  <a:srgbClr val="00B0F0"/>
                </a:solidFill>
              </a:rPr>
              <a:t>Sepal Length</a:t>
            </a:r>
            <a:r>
              <a:rPr lang="en-US" sz="1200" dirty="0"/>
              <a:t>"))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(dim(2), label("</a:t>
            </a:r>
            <a:r>
              <a:rPr lang="en-US" sz="1200" dirty="0">
                <a:solidFill>
                  <a:srgbClr val="00B0F0"/>
                </a:solidFill>
              </a:rPr>
              <a:t>Sepal Width</a:t>
            </a:r>
            <a:r>
              <a:rPr lang="en-US" sz="1200" dirty="0"/>
              <a:t>"))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scatterplot of the Iris data, points colored by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TRANS, SCALE, COORD and GUIDE all show the defaults &amp; aren’t necessary here.</a:t>
            </a:r>
          </a:p>
          <a:p>
            <a:r>
              <a:rPr lang="en-US" dirty="0"/>
              <a:t>The key one is ELEMENT, specifying points, positioned by (x*y) and colored by 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 graphics now use GPL as the backend (syntax) for their graphics engine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6600" y="2738229"/>
            <a:ext cx="1066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12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contour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338" y="1676400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point</a:t>
            </a:r>
            <a:r>
              <a:rPr lang="en-US" sz="1400" b="1" dirty="0"/>
              <a:t>(position(birth*death), label(country))</a:t>
            </a:r>
          </a:p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contour</a:t>
            </a:r>
            <a:r>
              <a:rPr lang="en-US" sz="1400" b="1" dirty="0"/>
              <a:t>(position(</a:t>
            </a:r>
            <a:r>
              <a:rPr lang="en-US" sz="1400" b="1" dirty="0" err="1"/>
              <a:t>smooth.kernel.density</a:t>
            </a:r>
            <a:r>
              <a:rPr lang="en-US" sz="1400" b="1" dirty="0"/>
              <a:t>(birth*death)), </a:t>
            </a:r>
            <a:r>
              <a:rPr lang="en-US" sz="1400" b="1" dirty="0" err="1"/>
              <a:t>color.hue</a:t>
            </a:r>
            <a:r>
              <a:rPr lang="en-US" sz="1400" b="1" dirty="0"/>
              <a:t>())</a:t>
            </a:r>
          </a:p>
          <a:p>
            <a:r>
              <a:rPr lang="en-US" sz="1400" dirty="0"/>
              <a:t>GUIDE: </a:t>
            </a:r>
            <a:r>
              <a:rPr lang="en-US" sz="1400" dirty="0" err="1">
                <a:solidFill>
                  <a:srgbClr val="FF0000"/>
                </a:solidFill>
              </a:rPr>
              <a:t>form.line</a:t>
            </a:r>
            <a:r>
              <a:rPr lang="en-US" sz="1400" dirty="0"/>
              <a:t>(position((0,0), (30,30)), label(“Zero population growth”))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(dim(1), label(“</a:t>
            </a:r>
            <a:r>
              <a:rPr lang="en-US" sz="1400" dirty="0">
                <a:solidFill>
                  <a:srgbClr val="00B0F0"/>
                </a:solidFill>
              </a:rPr>
              <a:t>Birth rate</a:t>
            </a:r>
            <a:r>
              <a:rPr lang="en-US" sz="1400" dirty="0"/>
              <a:t>"))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(dim(2), label(“</a:t>
            </a:r>
            <a:r>
              <a:rPr lang="en-US" sz="1400" dirty="0">
                <a:solidFill>
                  <a:srgbClr val="00B0F0"/>
                </a:solidFill>
              </a:rPr>
              <a:t>Death rate</a:t>
            </a:r>
            <a:r>
              <a:rPr lang="en-US" sz="1400" dirty="0"/>
              <a:t>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338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smoothed contour plot of birth rate vs. death rate for selected countries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3624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245469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Wilkinson, </a:t>
            </a:r>
            <a:r>
              <a:rPr lang="en-US" sz="1200" i="1" dirty="0"/>
              <a:t>Grammar of Graphics</a:t>
            </a:r>
            <a:r>
              <a:rPr lang="en-US" sz="1200" dirty="0"/>
              <a:t>, Fig 1.1</a:t>
            </a:r>
          </a:p>
        </p:txBody>
      </p:sp>
    </p:spTree>
    <p:extLst>
      <p:ext uri="{BB962C8B-B14F-4D97-AF65-F5344CB8AC3E}">
        <p14:creationId xmlns:p14="http://schemas.microsoft.com/office/powerpoint/2010/main" val="2724566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4944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essential features of a graph are described by </a:t>
            </a:r>
            <a:r>
              <a:rPr lang="en-US" b="1" dirty="0"/>
              <a:t>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geometrical objects (point, line, interval, …) are specified within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Their visual properties (position, color) and statistical summaries are given as well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typical graph types: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Pere </a:t>
            </a:r>
            <a:r>
              <a:rPr lang="en-US" sz="1400" dirty="0" err="1"/>
              <a:t>Milán</a:t>
            </a:r>
            <a:r>
              <a:rPr lang="en-US" sz="1400" dirty="0"/>
              <a:t>, </a:t>
            </a:r>
            <a:r>
              <a:rPr lang="en-US" sz="1400" i="1" dirty="0"/>
              <a:t>Imagining data with ggplot2</a:t>
            </a:r>
            <a:r>
              <a:rPr lang="en-US" sz="1400" dirty="0"/>
              <a:t>, QM Forum presentation, Nov. 23, 2015</a:t>
            </a:r>
          </a:p>
        </p:txBody>
      </p:sp>
    </p:spTree>
    <p:extLst>
      <p:ext uri="{BB962C8B-B14F-4D97-AF65-F5344CB8AC3E}">
        <p14:creationId xmlns:p14="http://schemas.microsoft.com/office/powerpoint/2010/main" val="2862731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Facets &amp;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3810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Tables of graphs:</a:t>
            </a:r>
          </a:p>
          <a:p>
            <a:r>
              <a:rPr lang="en-US" sz="2000" dirty="0"/>
              <a:t>Facets: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graphs of subset</a:t>
            </a:r>
          </a:p>
          <a:p>
            <a:r>
              <a:rPr lang="en-US" sz="2000" dirty="0"/>
              <a:t>Frames: </a:t>
            </a:r>
            <a:r>
              <a:rPr lang="en-US" sz="2000" dirty="0">
                <a:sym typeface="Symbol"/>
              </a:rPr>
              <a:t> separate graphs</a:t>
            </a:r>
          </a:p>
          <a:p>
            <a:endParaRPr lang="en-US" sz="2000" dirty="0">
              <a:sym typeface="Symbol"/>
            </a:endParaRP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Linked </a:t>
            </a:r>
            <a:r>
              <a:rPr lang="en-US" sz="2000" dirty="0" err="1">
                <a:sym typeface="Symbol"/>
              </a:rPr>
              <a:t>micromap</a:t>
            </a:r>
            <a:r>
              <a:rPr lang="en-US" sz="2000" dirty="0">
                <a:sym typeface="Symbol"/>
              </a:rPr>
              <a:t>:</a:t>
            </a:r>
          </a:p>
          <a:p>
            <a:r>
              <a:rPr lang="en-US" sz="2000" dirty="0">
                <a:sym typeface="Symbol"/>
              </a:rPr>
              <a:t>Population density of US, divided in </a:t>
            </a:r>
            <a:r>
              <a:rPr lang="en-US" sz="2000" dirty="0" err="1">
                <a:sym typeface="Symbol"/>
              </a:rPr>
              <a:t>octiles</a:t>
            </a:r>
            <a:endParaRPr lang="en-US" sz="2000" dirty="0">
              <a:sym typeface="Symbol"/>
            </a:endParaRPr>
          </a:p>
          <a:p>
            <a:r>
              <a:rPr lang="en-US" sz="2000" dirty="0">
                <a:sym typeface="Symbol"/>
              </a:rPr>
              <a:t>States in each </a:t>
            </a:r>
            <a:r>
              <a:rPr lang="en-US" sz="2000" dirty="0" err="1">
                <a:sym typeface="Symbol"/>
              </a:rPr>
              <a:t>octile</a:t>
            </a:r>
            <a:r>
              <a:rPr lang="en-US" sz="2000" dirty="0">
                <a:sym typeface="Symbol"/>
              </a:rPr>
              <a:t> shown separately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3400"/>
            <a:ext cx="4123810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3794F-A4FB-4A16-B409-A97EE9803E9F}"/>
              </a:ext>
            </a:extLst>
          </p:cNvPr>
          <p:cNvSpPr txBox="1"/>
          <p:nvPr/>
        </p:nvSpPr>
        <p:spPr>
          <a:xfrm>
            <a:off x="457200" y="4724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</a:t>
            </a:r>
            <a:r>
              <a:rPr lang="en-US" dirty="0"/>
              <a:t> was a coherent language for specifying and producing nearly all known graphic forms.</a:t>
            </a:r>
          </a:p>
        </p:txBody>
      </p:sp>
    </p:spTree>
    <p:extLst>
      <p:ext uri="{BB962C8B-B14F-4D97-AF65-F5344CB8AC3E}">
        <p14:creationId xmlns:p14="http://schemas.microsoft.com/office/powerpoint/2010/main" val="2684542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Colorless green graphs sleep furiously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JSM 2017: Dinner with Lee Wilkinson, Howard </a:t>
            </a:r>
            <a:r>
              <a:rPr lang="en-US" dirty="0" err="1"/>
              <a:t>Wainer</a:t>
            </a:r>
            <a:r>
              <a:rPr lang="en-US" dirty="0"/>
              <a:t>, Paul </a:t>
            </a:r>
            <a:r>
              <a:rPr lang="en-US" dirty="0" err="1"/>
              <a:t>Vellman</a:t>
            </a:r>
            <a:r>
              <a:rPr lang="en-US" dirty="0"/>
              <a:t>, &amp; others</a:t>
            </a:r>
          </a:p>
          <a:p>
            <a:r>
              <a:rPr lang="en-US" dirty="0"/>
              <a:t>The great debate:</a:t>
            </a:r>
          </a:p>
          <a:p>
            <a:pPr lvl="1"/>
            <a:r>
              <a:rPr lang="en-US" dirty="0"/>
              <a:t>LW: The </a:t>
            </a:r>
            <a:r>
              <a:rPr lang="en-US" dirty="0" err="1"/>
              <a:t>GoG</a:t>
            </a:r>
            <a:r>
              <a:rPr lang="en-US" dirty="0"/>
              <a:t> is a complete theory, a formal mathematical model comprehending all graphs.</a:t>
            </a:r>
          </a:p>
          <a:p>
            <a:pPr marL="457200" lvl="1" indent="0">
              <a:buNone/>
            </a:pPr>
            <a:r>
              <a:rPr lang="en-US" sz="1600" dirty="0"/>
              <a:t>"Beauty is truth, truth beauty,"--that is all Ye know on earth, and all ye need to know.</a:t>
            </a:r>
          </a:p>
          <a:p>
            <a:pPr lvl="1"/>
            <a:r>
              <a:rPr lang="en-US" dirty="0"/>
              <a:t>MF: There is more--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Implementation matters</a:t>
            </a:r>
            <a:r>
              <a:rPr lang="en-US" dirty="0"/>
              <a:t>: translating a graphic idea into a finished graph should be facilitated by the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of graphic code.</a:t>
            </a:r>
          </a:p>
          <a:p>
            <a:pPr lvl="2"/>
            <a:r>
              <a:rPr lang="en-US" dirty="0"/>
              <a:t>A productive language for graphs should encompass the steps of </a:t>
            </a:r>
            <a:r>
              <a:rPr lang="en-US" dirty="0">
                <a:solidFill>
                  <a:srgbClr val="FF0000"/>
                </a:solidFill>
              </a:rPr>
              <a:t>data analysis </a:t>
            </a:r>
          </a:p>
          <a:p>
            <a:pPr lvl="1"/>
            <a:r>
              <a:rPr lang="en-US" dirty="0"/>
              <a:t>Pere </a:t>
            </a:r>
            <a:r>
              <a:rPr lang="en-US" dirty="0" err="1"/>
              <a:t>Milán</a:t>
            </a:r>
            <a:r>
              <a:rPr lang="en-US" dirty="0"/>
              <a:t>: A truly expressive graphic language should recommend the right graphic(s) to “get the message home”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2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2821-1D54-435B-A9F4-D3A43BED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Willard C. Brinton: An ode 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A0579-AAEA-43C0-B1DA-6493A62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8BE46-EA0A-4904-99ED-6B53CD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6694"/>
            <a:ext cx="6209590" cy="5636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FF7E-3F1C-476B-8824-714AF0BE3B09}"/>
              </a:ext>
            </a:extLst>
          </p:cNvPr>
          <p:cNvSpPr txBox="1"/>
          <p:nvPr/>
        </p:nvSpPr>
        <p:spPr>
          <a:xfrm>
            <a:off x="6858000" y="12954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 C. Brinton,</a:t>
            </a:r>
          </a:p>
          <a:p>
            <a:r>
              <a:rPr lang="en-US" i="1" dirty="0"/>
              <a:t>Graphic Presentation</a:t>
            </a:r>
            <a:r>
              <a:rPr lang="en-US" dirty="0"/>
              <a:t>, 1939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822B-4816-4CA4-BBC1-C4B82F802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45" y="2495729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68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91200" cy="5105400"/>
          </a:xfrm>
        </p:spPr>
        <p:txBody>
          <a:bodyPr/>
          <a:lstStyle/>
          <a:p>
            <a:r>
              <a:rPr lang="en-US" dirty="0"/>
              <a:t>ggplot2: </a:t>
            </a:r>
            <a:r>
              <a:rPr lang="en-US" i="1" dirty="0"/>
              <a:t>Elegant graphics for data analysis</a:t>
            </a:r>
          </a:p>
          <a:p>
            <a:pPr lvl="1"/>
            <a:r>
              <a:rPr lang="en-US" dirty="0"/>
              <a:t>a computational language for thinking about &amp; constructing graphs</a:t>
            </a:r>
          </a:p>
          <a:p>
            <a:pPr lvl="1"/>
            <a:r>
              <a:rPr lang="en-US" dirty="0"/>
              <a:t>sensible, aesthetically pleasing defaults</a:t>
            </a:r>
          </a:p>
          <a:p>
            <a:pPr lvl="2"/>
            <a:r>
              <a:rPr lang="en-US" dirty="0"/>
              <a:t>+ themes: default, </a:t>
            </a:r>
            <a:r>
              <a:rPr lang="en-US" dirty="0" err="1"/>
              <a:t>bw</a:t>
            </a:r>
            <a:r>
              <a:rPr lang="en-US" dirty="0"/>
              <a:t>, journal, </a:t>
            </a:r>
            <a:r>
              <a:rPr lang="en-US" dirty="0" err="1"/>
              <a:t>tufte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infinitely extendable</a:t>
            </a:r>
          </a:p>
          <a:p>
            <a:pPr lvl="2"/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 descr="C:\Dropbox\Documents\SCS\RGraphics\images\books\ggpl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66800"/>
            <a:ext cx="2103120" cy="32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wick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277923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5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5105400"/>
          </a:xfrm>
        </p:spPr>
        <p:txBody>
          <a:bodyPr/>
          <a:lstStyle/>
          <a:p>
            <a:r>
              <a:rPr lang="en-US" sz="2400" dirty="0"/>
              <a:t>Implementation of </a:t>
            </a:r>
            <a:r>
              <a:rPr lang="en-US" sz="2400" dirty="0" err="1"/>
              <a:t>GoG</a:t>
            </a:r>
            <a:r>
              <a:rPr lang="en-US" sz="2400" dirty="0"/>
              <a:t> in R as 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 of a graphic</a:t>
            </a:r>
          </a:p>
          <a:p>
            <a:pPr lvl="1"/>
            <a:r>
              <a:rPr lang="en-US" sz="2000" dirty="0"/>
              <a:t>Basic layers: </a:t>
            </a:r>
          </a:p>
          <a:p>
            <a:pPr lvl="2"/>
            <a:r>
              <a:rPr lang="en-US" dirty="0"/>
              <a:t>Data, </a:t>
            </a:r>
          </a:p>
          <a:p>
            <a:pPr lvl="2"/>
            <a:r>
              <a:rPr lang="en-US" dirty="0"/>
              <a:t>Aesthetics (data </a:t>
            </a:r>
            <a:r>
              <a:rPr lang="en-US" dirty="0">
                <a:sym typeface="Symbol"/>
              </a:rPr>
              <a:t> plot mapping)</a:t>
            </a:r>
            <a:endParaRPr lang="en-US" dirty="0"/>
          </a:p>
          <a:p>
            <a:pPr lvl="2"/>
            <a:r>
              <a:rPr lang="en-US" dirty="0" err="1"/>
              <a:t>Geoms</a:t>
            </a:r>
            <a:r>
              <a:rPr lang="en-US" dirty="0"/>
              <a:t> (points, lines, bars, …), </a:t>
            </a:r>
          </a:p>
          <a:p>
            <a:pPr lvl="1"/>
            <a:r>
              <a:rPr lang="en-US" sz="2000" dirty="0"/>
              <a:t>Statistics: summaries &amp; models</a:t>
            </a:r>
          </a:p>
          <a:p>
            <a:pPr lvl="1"/>
            <a:r>
              <a:rPr lang="en-US" sz="2000" dirty="0"/>
              <a:t>Coordinates: plotting space</a:t>
            </a:r>
          </a:p>
          <a:p>
            <a:pPr lvl="1"/>
            <a:r>
              <a:rPr lang="en-US" sz="2000" dirty="0"/>
              <a:t>Facets: partition into sub-plots</a:t>
            </a:r>
          </a:p>
          <a:p>
            <a:pPr lvl="1"/>
            <a:r>
              <a:rPr lang="en-US" sz="2000" dirty="0"/>
              <a:t>Themes: define the general features of all graphical elements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2514600" cy="811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1"/>
            <a:ext cx="2514600" cy="138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graph can be described as a combination of independent building blocks, connected by “+” (read: “and”)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4114800"/>
            <a:ext cx="29718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(FMA,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     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(x=F, y=A, color=F, size=A)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126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        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(x=hp, y=mpg,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b="1" dirty="0" err="1">
                <a:latin typeface="Arial Narrow" panose="020B0606020202030204" pitchFamily="34" charset="0"/>
              </a:rPr>
              <a:t>geom_point</a:t>
            </a:r>
            <a:r>
              <a:rPr lang="en-US" b="1" dirty="0">
                <a:latin typeface="Arial Narrow" panose="020B0606020202030204" pitchFamily="34" charset="0"/>
              </a:rPr>
              <a:t>(size=3)               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999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data=</a:t>
            </a:r>
            <a:r>
              <a:rPr lang="en-US" dirty="0" err="1">
                <a:solidFill>
                  <a:srgbClr val="FF0000"/>
                </a:solidFill>
              </a:rPr>
              <a:t>mtcars</a:t>
            </a:r>
            <a:r>
              <a:rPr lang="en-US" dirty="0"/>
              <a:t>: data frame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(x=, y=)</a:t>
            </a:r>
            <a:r>
              <a:rPr lang="en-US" dirty="0"/>
              <a:t>:  plot X,Y variables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(color=, shape=)</a:t>
            </a:r>
            <a:r>
              <a:rPr lang="en-US" dirty="0"/>
              <a:t>:  attributes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: what to plot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corresponding legend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6047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Wow! I can really see something there.</a:t>
            </a:r>
          </a:p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>
                <a:solidFill>
                  <a:srgbClr val="FF0000"/>
                </a:solidFill>
              </a:rPr>
              <a:t>geom_smooth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to fit linear regressions for each level of </a:t>
            </a:r>
            <a:r>
              <a:rPr lang="en-US" dirty="0" err="1"/>
              <a:t>cyl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latin typeface="Arial Narrow" panose="020B0606020202030204" pitchFamily="34" charset="0"/>
              </a:rPr>
              <a:t>aes</a:t>
            </a:r>
            <a:r>
              <a:rPr lang="en-US" b="1" dirty="0"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latin typeface="Arial Narrow" panose="020B0606020202030204" pitchFamily="34" charset="0"/>
              </a:rPr>
              <a:t>cyl</a:t>
            </a:r>
            <a:r>
              <a:rPr lang="en-US" b="1" dirty="0"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GoG</a:t>
            </a:r>
            <a:r>
              <a:rPr lang="en-US" dirty="0"/>
              <a:t> -&gt; graphic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implementation of </a:t>
            </a:r>
            <a:r>
              <a:rPr lang="en-US" sz="2800" dirty="0" err="1"/>
              <a:t>GoG</a:t>
            </a:r>
            <a:r>
              <a:rPr lang="en-US" sz="2800" dirty="0"/>
              <a:t> ideas in ggplot2 for R created a more expressive language for data graphs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:  graph elements combined with “+” (read: “and”)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theme</a:t>
            </a:r>
            <a:r>
              <a:rPr lang="en-US" sz="2400" dirty="0"/>
              <a:t>s: change graphic elements consistently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3276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</a:t>
            </a:r>
            <a:r>
              <a:rPr lang="en-US" sz="1600" dirty="0" err="1">
                <a:latin typeface="Arial Narrow" pitchFamily="34" charset="0"/>
              </a:rPr>
              <a:t>hp</a:t>
            </a:r>
            <a:r>
              <a:rPr lang="en-US" sz="1600" dirty="0">
                <a:latin typeface="Arial Narrow" pitchFamily="34" charset="0"/>
              </a:rPr>
              <a:t>,  y=mpg))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(color = </a:t>
            </a:r>
            <a:r>
              <a:rPr lang="en-US" sz="1600" dirty="0" err="1">
                <a:latin typeface="Arial Narrow" pitchFamily="34" charset="0"/>
              </a:rPr>
              <a:t>cyl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(method ="lm") 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0"/>
            <a:ext cx="469523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more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191429" cy="53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facilitates graphical thinking by making a clear separation among: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data variables to plot features (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objects (</a:t>
            </a:r>
            <a:r>
              <a:rPr lang="en-US" dirty="0" err="1">
                <a:solidFill>
                  <a:srgbClr val="FF0000"/>
                </a:solidFill>
              </a:rPr>
              <a:t>geom</a:t>
            </a:r>
            <a:r>
              <a:rPr lang="en-US" dirty="0">
                <a:solidFill>
                  <a:srgbClr val="FF0000"/>
                </a:solidFill>
              </a:rPr>
              <a:t>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summaries (</a:t>
            </a:r>
            <a:r>
              <a:rPr lang="en-US" dirty="0">
                <a:solidFill>
                  <a:srgbClr val="FF0000"/>
                </a:solidFill>
              </a:rPr>
              <a:t>stat_())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8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(method="loess", color="black", se=FALSE)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Aesthetic attributes in the </a:t>
            </a:r>
            <a:r>
              <a:rPr lang="en-US" sz="2000" dirty="0" err="1"/>
              <a:t>ggplot</a:t>
            </a:r>
            <a:r>
              <a:rPr lang="en-US" sz="2000" dirty="0"/>
              <a:t>() call are passed to </a:t>
            </a:r>
            <a:r>
              <a:rPr lang="en-US" sz="2000" dirty="0" err="1"/>
              <a:t>geom</a:t>
            </a:r>
            <a:r>
              <a:rPr lang="en-US" sz="2000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dirty="0">
                <a:highlight>
                  <a:srgbClr val="FFFF00"/>
                </a:highlight>
              </a:rPr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</a:t>
            </a:r>
            <a:r>
              <a:rPr lang="en-US" dirty="0">
                <a:highlight>
                  <a:srgbClr val="FFFF00"/>
                </a:highlight>
              </a:rPr>
              <a:t>overall</a:t>
            </a:r>
            <a:r>
              <a:rPr lang="en-US" dirty="0"/>
              <a:t> loess smooth to the previous plot</a:t>
            </a:r>
          </a:p>
        </p:txBody>
      </p:sp>
    </p:spTree>
    <p:extLst>
      <p:ext uri="{BB962C8B-B14F-4D97-AF65-F5344CB8AC3E}">
        <p14:creationId xmlns:p14="http://schemas.microsoft.com/office/powerpoint/2010/main" val="2932269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123" y="4462522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8219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Context: Statistical albums, 1870-1910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~ 1870—1910, statistical albums of official statistics on topics of </a:t>
            </a:r>
            <a:r>
              <a:rPr lang="en-US" altLang="en-US" sz="1800" dirty="0"/>
              <a:t>population, trade, moral &amp; political issues became widespread throughout Europe and the U.S.</a:t>
            </a:r>
          </a:p>
          <a:p>
            <a:r>
              <a:rPr lang="en-US" altLang="en-US" sz="1600" dirty="0"/>
              <a:t>France: </a:t>
            </a:r>
            <a:r>
              <a:rPr lang="en-US" altLang="en-US" sz="1600" i="1" dirty="0"/>
              <a:t>Album de </a:t>
            </a:r>
            <a:r>
              <a:rPr lang="en-US" altLang="en-US" sz="1600" i="1" dirty="0" err="1"/>
              <a:t>Statistique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Graphique</a:t>
            </a:r>
            <a:r>
              <a:rPr lang="en-US" altLang="en-US" sz="1600" dirty="0"/>
              <a:t>: 1879-1899 (trade, commerce &amp; other topics)</a:t>
            </a:r>
          </a:p>
          <a:p>
            <a:r>
              <a:rPr lang="en-US" altLang="en-US" sz="1600" dirty="0"/>
              <a:t>USA: Census atlases: 1870/80/90--  </a:t>
            </a:r>
          </a:p>
          <a:p>
            <a:r>
              <a:rPr lang="fr-FR" altLang="en-US" sz="1600" dirty="0" err="1"/>
              <a:t>Switzerland</a:t>
            </a:r>
            <a:r>
              <a:rPr lang="fr-FR" altLang="en-US" sz="1600" dirty="0"/>
              <a:t>: </a:t>
            </a:r>
            <a:r>
              <a:rPr lang="fr-FR" altLang="en-US" sz="1600" i="1" dirty="0"/>
              <a:t>Atlas graphique de la Suisse</a:t>
            </a:r>
            <a:r>
              <a:rPr lang="fr-FR" altLang="en-US" sz="1600" dirty="0"/>
              <a:t>:1897, 1914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6365" y="6356350"/>
            <a:ext cx="8743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F668-B462-4F4A-9873-15368138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/>
          <a:stretch/>
        </p:blipFill>
        <p:spPr>
          <a:xfrm>
            <a:off x="4409136" y="10"/>
            <a:ext cx="4734863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1664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b="1" dirty="0" err="1">
                <a:latin typeface="Arial Narrow" panose="020B0606020202030204" pitchFamily="34" charset="0"/>
              </a:rPr>
              <a:t>plt</a:t>
            </a:r>
            <a:r>
              <a:rPr lang="en-US" b="1" dirty="0">
                <a:latin typeface="Arial Narrow" panose="020B0606020202030204" pitchFamily="34" charset="0"/>
              </a:rPr>
              <a:t> + </a:t>
            </a:r>
            <a:r>
              <a:rPr lang="en-US" b="1" dirty="0" err="1">
                <a:latin typeface="Arial Narrow" panose="020B0606020202030204" pitchFamily="34" charset="0"/>
              </a:rPr>
              <a:t>facet_wrap</a:t>
            </a:r>
            <a:r>
              <a:rPr lang="en-US" b="1" dirty="0">
                <a:latin typeface="Arial Narrow" panose="020B0606020202030204" pitchFamily="34" charset="0"/>
              </a:rPr>
              <a:t>(~gear)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0080-334F-4588-B716-045064A6E1C8}"/>
              </a:ext>
            </a:extLst>
          </p:cNvPr>
          <p:cNvSpPr txBox="1"/>
          <p:nvPr/>
        </p:nvSpPr>
        <p:spPr>
          <a:xfrm>
            <a:off x="5867400" y="287597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Syntax:</a:t>
            </a:r>
          </a:p>
          <a:p>
            <a:r>
              <a:rPr lang="en-US" sz="1600" b="1" dirty="0" err="1">
                <a:highlight>
                  <a:srgbClr val="FFFF00"/>
                </a:highlight>
              </a:rPr>
              <a:t>facet_wrap</a:t>
            </a:r>
            <a:r>
              <a:rPr lang="en-US" sz="1600" b="1" dirty="0">
                <a:highlight>
                  <a:srgbClr val="FFFF00"/>
                </a:highlight>
              </a:rPr>
              <a:t>(</a:t>
            </a:r>
            <a:r>
              <a:rPr lang="en-US" sz="1600" b="1" dirty="0" err="1">
                <a:highlight>
                  <a:srgbClr val="FFFF00"/>
                </a:highlight>
              </a:rPr>
              <a:t>rowvar</a:t>
            </a:r>
            <a:r>
              <a:rPr lang="en-US" sz="1600" b="1" dirty="0">
                <a:highlight>
                  <a:srgbClr val="FFFF00"/>
                </a:highlight>
              </a:rPr>
              <a:t> ~ </a:t>
            </a:r>
            <a:r>
              <a:rPr lang="en-US" sz="1600" b="1" dirty="0" err="1">
                <a:highlight>
                  <a:srgbClr val="FFFF00"/>
                </a:highlight>
              </a:rPr>
              <a:t>colvar</a:t>
            </a:r>
            <a:r>
              <a:rPr lang="en-US" sz="1600" b="1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08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4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823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3E8083A-7349-468D-8898-F0AF0879C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289524" cy="321523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7131DB-F61E-4E3D-BDE3-E54E7C53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24" y="1968912"/>
            <a:ext cx="26670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B906-2022-46BC-8764-CE95685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0EACF-7BF3-41C4-BE6B-2CCA65C8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0FF3-87EC-40E8-ADF2-04FEE15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66801"/>
            <a:ext cx="2191429" cy="303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65646-9442-4A2B-A026-0BEA252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5" y="1139075"/>
            <a:ext cx="2971800" cy="2971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07DBBF-6313-41E5-91F2-BDA2B71C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45" y="1593622"/>
            <a:ext cx="3200423" cy="197969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C90F741B-6902-4A43-AF3B-1C1778942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588491"/>
            <a:ext cx="3067050" cy="18533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E14BD2C-C3BF-4188-9575-9E242412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4688459"/>
            <a:ext cx="2769165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BB0CA-A3FE-43CD-AE35-9FE1DF688DF6}"/>
              </a:ext>
            </a:extLst>
          </p:cNvPr>
          <p:cNvSpPr txBox="1"/>
          <p:nvPr/>
        </p:nvSpPr>
        <p:spPr>
          <a:xfrm>
            <a:off x="6324600" y="13033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ggwordcloud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A879-75F9-49D1-9170-8356D674F644}"/>
              </a:ext>
            </a:extLst>
          </p:cNvPr>
          <p:cNvSpPr txBox="1"/>
          <p:nvPr/>
        </p:nvSpPr>
        <p:spPr>
          <a:xfrm>
            <a:off x="228600" y="424993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ggridges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83724-193A-4501-9DE1-997B1ECDA6DD}"/>
              </a:ext>
            </a:extLst>
          </p:cNvPr>
          <p:cNvSpPr txBox="1"/>
          <p:nvPr/>
        </p:nvSpPr>
        <p:spPr>
          <a:xfrm>
            <a:off x="4354723" y="42710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ggstatsplo</a:t>
            </a:r>
            <a:r>
              <a:rPr lang="en-US" dirty="0" err="1"/>
              <a:t>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48A1C-4A9A-4867-AC09-BF6E0A85DB8B}"/>
              </a:ext>
            </a:extLst>
          </p:cNvPr>
          <p:cNvSpPr txBox="1"/>
          <p:nvPr/>
        </p:nvSpPr>
        <p:spPr>
          <a:xfrm>
            <a:off x="6785394" y="4306824"/>
            <a:ext cx="2130006" cy="132343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wide range of extensions indicates the power of ggplot2 as a general framework for data graphics</a:t>
            </a:r>
          </a:p>
        </p:txBody>
      </p:sp>
    </p:spTree>
    <p:extLst>
      <p:ext uri="{BB962C8B-B14F-4D97-AF65-F5344CB8AC3E}">
        <p14:creationId xmlns:p14="http://schemas.microsoft.com/office/powerpoint/2010/main" val="3635229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8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3496"/>
            <a:ext cx="7988891" cy="4319390"/>
          </a:xfrm>
          <a:prstGeom prst="rect">
            <a:avLst/>
          </a:prstGeom>
        </p:spPr>
      </p:pic>
      <p:pic>
        <p:nvPicPr>
          <p:cNvPr id="6" name="Picture 5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A7F49E62-C2C1-4E6E-BDC5-EE78A3B03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424"/>
            <a:ext cx="716661" cy="826389"/>
          </a:xfrm>
          <a:prstGeom prst="rect">
            <a:avLst/>
          </a:prstGeom>
        </p:spPr>
      </p:pic>
      <p:pic>
        <p:nvPicPr>
          <p:cNvPr id="8" name="Picture 7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FDF62B52-3D2A-49BF-ADF3-6303221E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39" y="219424"/>
            <a:ext cx="716661" cy="826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42DD3-5070-4D8E-9F04-1FC2AE1C2391}"/>
              </a:ext>
            </a:extLst>
          </p:cNvPr>
          <p:cNvSpPr txBox="1"/>
          <p:nvPr/>
        </p:nvSpPr>
        <p:spPr>
          <a:xfrm>
            <a:off x="457199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ideas inspire a larger view of data analysis and graphics based on tidy principles.</a:t>
            </a:r>
          </a:p>
        </p:txBody>
      </p:sp>
    </p:spTree>
    <p:extLst>
      <p:ext uri="{BB962C8B-B14F-4D97-AF65-F5344CB8AC3E}">
        <p14:creationId xmlns:p14="http://schemas.microsoft.com/office/powerpoint/2010/main" val="3082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35" y="3213706"/>
            <a:ext cx="78945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Graphical developers in the Golden Age recognized the idea of “graphic language,” but could not define it. </a:t>
            </a:r>
          </a:p>
          <a:p>
            <a:r>
              <a:rPr lang="en-US" sz="2400" dirty="0" err="1"/>
              <a:t>Bertin</a:t>
            </a:r>
            <a:r>
              <a:rPr lang="en-US" sz="2400" dirty="0"/>
              <a:t> first formalized the relations between graphical features (“retinal variables”), data attributes (O, Q, ≠, ≡), and “reading levels”</a:t>
            </a:r>
          </a:p>
          <a:p>
            <a:r>
              <a:rPr lang="en-US" sz="2400" dirty="0"/>
              <a:t>Wilkinson, in </a:t>
            </a:r>
            <a:r>
              <a:rPr lang="en-US" sz="2400" dirty="0" err="1"/>
              <a:t>GoG</a:t>
            </a:r>
            <a:r>
              <a:rPr lang="en-US" sz="2400" dirty="0"/>
              <a:t>, created a comprehensive syntax and algebra to define any </a:t>
            </a:r>
            <a:r>
              <a:rPr lang="en-US" sz="2400" dirty="0">
                <a:highlight>
                  <a:srgbClr val="FFFF00"/>
                </a:highlight>
              </a:rPr>
              <a:t>syntactically correct </a:t>
            </a:r>
            <a:r>
              <a:rPr lang="en-US" sz="2400" dirty="0"/>
              <a:t>graph</a:t>
            </a:r>
          </a:p>
          <a:p>
            <a:r>
              <a:rPr lang="en-US" sz="2400" dirty="0"/>
              <a:t>Wickham, in ggplot2, created an </a:t>
            </a:r>
            <a:r>
              <a:rPr lang="en-US" sz="2400" dirty="0">
                <a:highlight>
                  <a:srgbClr val="FFFF00"/>
                </a:highlight>
              </a:rPr>
              <a:t>expressive</a:t>
            </a:r>
            <a:r>
              <a:rPr lang="en-US" sz="2400" dirty="0"/>
              <a:t> language to ease the translation of graphic ideas into plots.</a:t>
            </a:r>
          </a:p>
          <a:p>
            <a:r>
              <a:rPr lang="en-US" sz="2400" dirty="0" err="1"/>
              <a:t>Tidyverse</a:t>
            </a:r>
            <a:r>
              <a:rPr lang="en-US" sz="2400" dirty="0"/>
              <a:t> ideas place data analysis &amp; graphics within a communication-oriented, reproducible research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01E6-3576-4578-A962-39C22AE5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icture containing text, covered, sign, bunch&#10;&#10;Description automatically generated">
            <a:extLst>
              <a:ext uri="{FF2B5EF4-FFF2-40B4-BE49-F238E27FC236}">
                <a16:creationId xmlns:a16="http://schemas.microsoft.com/office/drawing/2014/main" id="{AA308DFC-6C3C-4651-9111-2CCA34587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" y="176619"/>
            <a:ext cx="9142857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Beautiful graphics: Yes, but all separate designs</a:t>
            </a:r>
          </a:p>
          <a:p>
            <a:pPr lvl="1"/>
            <a:r>
              <a:rPr lang="en-US" sz="2200" dirty="0"/>
              <a:t>Can anything be compared across countries?</a:t>
            </a:r>
          </a:p>
          <a:p>
            <a:r>
              <a:rPr lang="en-US" dirty="0"/>
              <a:t>Émile </a:t>
            </a:r>
            <a:r>
              <a:rPr lang="en-US" dirty="0" err="1"/>
              <a:t>Cheysson</a:t>
            </a:r>
            <a:r>
              <a:rPr lang="en-US" dirty="0"/>
              <a:t> (1878)</a:t>
            </a:r>
          </a:p>
          <a:p>
            <a:pPr lvl="1"/>
            <a:r>
              <a:rPr lang="en-US" sz="2200" i="1" dirty="0"/>
              <a:t>“The time will come when Science has to lay down general principles and decide on well-defined standards. We can no longer tolerate this sort of anarchy“</a:t>
            </a:r>
          </a:p>
          <a:p>
            <a:r>
              <a:rPr lang="en-US" dirty="0"/>
              <a:t>International statistical meetings (ISI)</a:t>
            </a:r>
          </a:p>
          <a:p>
            <a:pPr lvl="1"/>
            <a:r>
              <a:rPr lang="en-US" sz="2000" dirty="0"/>
              <a:t>1852 (Brussels), 1857 (Vienna), 1869 (The Hague), 1872 (St. Petersburg),  1876 (Budapest) …</a:t>
            </a:r>
          </a:p>
          <a:p>
            <a:pPr lvl="1"/>
            <a:r>
              <a:rPr lang="en-US" sz="2000" dirty="0"/>
              <a:t>Participants: </a:t>
            </a:r>
            <a:r>
              <a:rPr lang="en-US" sz="2000" dirty="0" err="1"/>
              <a:t>Quetelet</a:t>
            </a:r>
            <a:r>
              <a:rPr lang="en-US" sz="2000" dirty="0"/>
              <a:t>, </a:t>
            </a:r>
            <a:r>
              <a:rPr lang="en-US" sz="2000" dirty="0" err="1"/>
              <a:t>Cheysson</a:t>
            </a:r>
            <a:r>
              <a:rPr lang="en-US" sz="2000" dirty="0"/>
              <a:t>, Levasseur (France), Ernest Engel, Gustav von Mayr, Hans Schwabe (Germany), Francis Walker (U.S.),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4626F-F406-44E5-B59D-C09D1DFD18C3}"/>
              </a:ext>
            </a:extLst>
          </p:cNvPr>
          <p:cNvGrpSpPr/>
          <p:nvPr/>
        </p:nvGrpSpPr>
        <p:grpSpPr>
          <a:xfrm>
            <a:off x="1401316" y="5210175"/>
            <a:ext cx="990600" cy="1374577"/>
            <a:chOff x="2917534" y="5257800"/>
            <a:chExt cx="990600" cy="13745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664" y="5257800"/>
              <a:ext cx="77234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17534" y="63246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Cheysson</a:t>
              </a:r>
              <a:endParaRPr lang="en-US" sz="1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79E0A-FF52-40F2-9D24-D9325A656814}"/>
              </a:ext>
            </a:extLst>
          </p:cNvPr>
          <p:cNvGrpSpPr/>
          <p:nvPr/>
        </p:nvGrpSpPr>
        <p:grpSpPr>
          <a:xfrm>
            <a:off x="2804988" y="5210175"/>
            <a:ext cx="5433217" cy="1422202"/>
            <a:chOff x="2804988" y="5210175"/>
            <a:chExt cx="5433217" cy="14222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9269CC-C242-4488-ABB2-A75F7024D28A}"/>
                </a:ext>
              </a:extLst>
            </p:cNvPr>
            <p:cNvGrpSpPr/>
            <p:nvPr/>
          </p:nvGrpSpPr>
          <p:grpSpPr>
            <a:xfrm>
              <a:off x="4071423" y="5257800"/>
              <a:ext cx="1066800" cy="1374577"/>
              <a:chOff x="4281234" y="5257800"/>
              <a:chExt cx="1066800" cy="1374577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3024" y="5257800"/>
                <a:ext cx="863221" cy="100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281234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Levasseur</a:t>
                </a:r>
                <a:endParaRPr lang="en-US" sz="14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3EA62F-4898-4964-BF1E-A4A0C52DF7CB}"/>
                </a:ext>
              </a:extLst>
            </p:cNvPr>
            <p:cNvGrpSpPr/>
            <p:nvPr/>
          </p:nvGrpSpPr>
          <p:grpSpPr>
            <a:xfrm>
              <a:off x="5551295" y="5257800"/>
              <a:ext cx="1471961" cy="1374577"/>
              <a:chOff x="5556505" y="5257800"/>
              <a:chExt cx="1471961" cy="1374577"/>
            </a:xfrm>
          </p:grpSpPr>
          <p:pic>
            <p:nvPicPr>
              <p:cNvPr id="1028" name="Picture 4" descr="C:\Documents\milestone\images\portraits\180px-Ernst_Mayr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6505" y="5257800"/>
                <a:ext cx="1471961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759085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von </a:t>
                </a:r>
                <a:r>
                  <a:rPr lang="en-US" sz="1400" dirty="0" err="1"/>
                  <a:t>Mayr</a:t>
                </a:r>
                <a:endParaRPr lang="en-US" sz="14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2B5572-E282-4A8F-8302-9014EF165A92}"/>
                </a:ext>
              </a:extLst>
            </p:cNvPr>
            <p:cNvGrpSpPr/>
            <p:nvPr/>
          </p:nvGrpSpPr>
          <p:grpSpPr>
            <a:xfrm>
              <a:off x="7436327" y="5257800"/>
              <a:ext cx="801878" cy="1374577"/>
              <a:chOff x="7436327" y="5257800"/>
              <a:chExt cx="801878" cy="1374577"/>
            </a:xfrm>
          </p:grpSpPr>
          <p:pic>
            <p:nvPicPr>
              <p:cNvPr id="1029" name="Picture 5" descr="C:\Documents\milestone\images\portraits\Francis_A_Walker_MIT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3363" y="5257800"/>
                <a:ext cx="7478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436327" y="6324600"/>
                <a:ext cx="8018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Walker</a:t>
                </a:r>
              </a:p>
            </p:txBody>
          </p:sp>
        </p:grpSp>
        <p:pic>
          <p:nvPicPr>
            <p:cNvPr id="14" name="Picture 13" descr="A portrait of a person&#10;&#10;Description automatically generated">
              <a:extLst>
                <a:ext uri="{FF2B5EF4-FFF2-40B4-BE49-F238E27FC236}">
                  <a16:creationId xmlns:a16="http://schemas.microsoft.com/office/drawing/2014/main" id="{1E107DEF-8243-4BD7-8744-2735A22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988" y="5210175"/>
              <a:ext cx="853363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4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St. Petersburg (1872) resolutions:</a:t>
            </a:r>
          </a:p>
          <a:p>
            <a:pPr lvl="1"/>
            <a:r>
              <a:rPr lang="en-US" sz="2000" dirty="0"/>
              <a:t>“</a:t>
            </a:r>
            <a:r>
              <a:rPr lang="en-US" sz="2000" i="1" dirty="0"/>
              <a:t>The Congress accepts that it is not worth going into details about the choice of methods or facts for graphical representation</a:t>
            </a:r>
            <a:r>
              <a:rPr lang="en-US" sz="2000" dirty="0"/>
              <a:t>”.</a:t>
            </a:r>
          </a:p>
          <a:p>
            <a:pPr lvl="1"/>
            <a:r>
              <a:rPr lang="en-US" sz="2000" dirty="0"/>
              <a:t>“</a:t>
            </a:r>
            <a:r>
              <a:rPr lang="en-US" sz="2000" i="1" dirty="0"/>
              <a:t>no strict rule can be imposed on authors, because the only real problem is that of applying the graphical method to data that is comparable</a:t>
            </a:r>
            <a:r>
              <a:rPr lang="en-US" sz="2000" dirty="0"/>
              <a:t>”. </a:t>
            </a:r>
          </a:p>
          <a:p>
            <a:r>
              <a:rPr lang="en-US" dirty="0"/>
              <a:t>Most of the debate had to do with thematic maps</a:t>
            </a:r>
          </a:p>
          <a:p>
            <a:pPr lvl="1"/>
            <a:r>
              <a:rPr lang="en-US" sz="2000" dirty="0"/>
              <a:t>number of class intervals for a quantitative variable</a:t>
            </a:r>
          </a:p>
          <a:p>
            <a:pPr lvl="1"/>
            <a:r>
              <a:rPr lang="en-US" sz="2000" dirty="0"/>
              <a:t>number and variety of shading colors</a:t>
            </a:r>
          </a:p>
          <a:p>
            <a:r>
              <a:rPr lang="en-US" dirty="0"/>
              <a:t>Yet, the idea of a </a:t>
            </a:r>
            <a:r>
              <a:rPr lang="en-US" dirty="0">
                <a:solidFill>
                  <a:srgbClr val="FF0000"/>
                </a:solidFill>
              </a:rPr>
              <a:t>visual language </a:t>
            </a:r>
            <a:r>
              <a:rPr lang="en-US" dirty="0"/>
              <a:t>had been accepted, along with the need for some </a:t>
            </a:r>
            <a:r>
              <a:rPr lang="en-US" dirty="0">
                <a:solidFill>
                  <a:srgbClr val="FF0000"/>
                </a:solidFill>
              </a:rPr>
              <a:t>theory of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77A2-4820-4A25-B050-C2BD2F952D59}"/>
              </a:ext>
            </a:extLst>
          </p:cNvPr>
          <p:cNvSpPr txBox="1"/>
          <p:nvPr/>
        </p:nvSpPr>
        <p:spPr>
          <a:xfrm>
            <a:off x="5198473" y="2971800"/>
            <a:ext cx="3488327" cy="338554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Standardize the data before the graphs!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B03AE64-DB58-43E9-A453-52AF96C86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791200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F7C30-F9A7-4DAD-9C88-711271485BE5}"/>
              </a:ext>
            </a:extLst>
          </p:cNvPr>
          <p:cNvSpPr txBox="1"/>
          <p:nvPr/>
        </p:nvSpPr>
        <p:spPr>
          <a:xfrm>
            <a:off x="4772026" y="5835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forward</a:t>
            </a:r>
          </a:p>
        </p:txBody>
      </p:sp>
    </p:spTree>
    <p:extLst>
      <p:ext uri="{BB962C8B-B14F-4D97-AF65-F5344CB8AC3E}">
        <p14:creationId xmlns:p14="http://schemas.microsoft.com/office/powerpoint/2010/main" val="28624820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</TotalTime>
  <Words>5100</Words>
  <Application>Microsoft Office PowerPoint</Application>
  <PresentationFormat>On-screen Show (4:3)</PresentationFormat>
  <Paragraphs>627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 Unicode MS</vt:lpstr>
      <vt:lpstr>Arial</vt:lpstr>
      <vt:lpstr>Arial Narrow</vt:lpstr>
      <vt:lpstr>Calibri</vt:lpstr>
      <vt:lpstr>SAS Monospace</vt:lpstr>
      <vt:lpstr>Wingdings</vt:lpstr>
      <vt:lpstr>1_Office Theme</vt:lpstr>
      <vt:lpstr>Langren-talk</vt:lpstr>
      <vt:lpstr>1_Langren-talk</vt:lpstr>
      <vt:lpstr>2_Langren-talk</vt:lpstr>
      <vt:lpstr>The Language of Graphs: from Bertin to GoG to ggplot2</vt:lpstr>
      <vt:lpstr>Topics</vt:lpstr>
      <vt:lpstr>Metaphor: Graphs as visual language</vt:lpstr>
      <vt:lpstr>Metaphor: Graphs as visual language</vt:lpstr>
      <vt:lpstr>Willard C. Brinton: An ode to graphs</vt:lpstr>
      <vt:lpstr>Context: Statistical albums, 1870-1910</vt:lpstr>
      <vt:lpstr>PowerPoint Presentation</vt:lpstr>
      <vt:lpstr>Need for standardization</vt:lpstr>
      <vt:lpstr>No consensus</vt:lpstr>
      <vt:lpstr>Bertin: Modern theory of data graphics</vt:lpstr>
      <vt:lpstr>Bertin: Semiology of graphics (1967)</vt:lpstr>
      <vt:lpstr>Bertin: Semiology of graphics</vt:lpstr>
      <vt:lpstr>PowerPoint Presentation</vt:lpstr>
      <vt:lpstr>Visual variables &amp; data characteristics</vt:lpstr>
      <vt:lpstr>Some recommendations</vt:lpstr>
      <vt:lpstr>PowerPoint Presentation</vt:lpstr>
      <vt:lpstr>PowerPoint Presentation</vt:lpstr>
      <vt:lpstr>Decoding: Reading a graphic</vt:lpstr>
      <vt:lpstr>Reading levels</vt:lpstr>
      <vt:lpstr>Reading levels: Example</vt:lpstr>
      <vt:lpstr>Bertin: The reorderable matrix</vt:lpstr>
      <vt:lpstr>The reorderable matrix</vt:lpstr>
      <vt:lpstr>PowerPoint Presentation</vt:lpstr>
      <vt:lpstr>Bertifier</vt:lpstr>
      <vt:lpstr>Heatmaps</vt:lpstr>
      <vt:lpstr>Heatmaps: the devil is in the details</vt:lpstr>
      <vt:lpstr>Computer graphics</vt:lpstr>
      <vt:lpstr>Making graphs: menus vs. syntax</vt:lpstr>
      <vt:lpstr>Programming languages: Power &amp; elegance</vt:lpstr>
      <vt:lpstr>Programming languages: Power &amp; elegance</vt:lpstr>
      <vt:lpstr>Programming languages: Elegance - Logo</vt:lpstr>
      <vt:lpstr>Logo : Turtle graphics</vt:lpstr>
      <vt:lpstr>Logo : Hilbert curves</vt:lpstr>
      <vt:lpstr>Logo : Hilbert curves</vt:lpstr>
      <vt:lpstr>Logo: Tower of Hanoi</vt:lpstr>
      <vt:lpstr>Graphics programming languages: SAS</vt:lpstr>
      <vt:lpstr>SAS thinking : many languages</vt:lpstr>
      <vt:lpstr>Wilkinson: Grammar of Graphics</vt:lpstr>
      <vt:lpstr>Wilkinson: Grammar of Graphics</vt:lpstr>
      <vt:lpstr>Wilkinson: Grammar of Graphics</vt:lpstr>
      <vt:lpstr>Grammar of Graphics: Specification</vt:lpstr>
      <vt:lpstr>Grammar of Graphics: Specification</vt:lpstr>
      <vt:lpstr>Grammar of Graphics: Specification</vt:lpstr>
      <vt:lpstr>Grammar of Graphics: Implementation</vt:lpstr>
      <vt:lpstr>GPL example: scatterplot</vt:lpstr>
      <vt:lpstr>GPL example: contour plot</vt:lpstr>
      <vt:lpstr>GPL syntax</vt:lpstr>
      <vt:lpstr>Facets &amp; frames</vt:lpstr>
      <vt:lpstr>Colorless green graphs sleep furiously</vt:lpstr>
      <vt:lpstr>Wickham: ggplot2</vt:lpstr>
      <vt:lpstr>Wickham: ggplot2</vt:lpstr>
      <vt:lpstr>ggplot2: data + geom = graph</vt:lpstr>
      <vt:lpstr>ggplot2: data + geom = graph</vt:lpstr>
      <vt:lpstr>ggplot2: geoms</vt:lpstr>
      <vt:lpstr>ggplot2: GoG -&gt; graphic language</vt:lpstr>
      <vt:lpstr>ggplot2: more geoms</vt:lpstr>
      <vt:lpstr>ggplot2: layers &amp; aes()</vt:lpstr>
      <vt:lpstr>ggplot2: themes</vt:lpstr>
      <vt:lpstr>ggplot2: themes</vt:lpstr>
      <vt:lpstr>ggplot2: facets</vt:lpstr>
      <vt:lpstr>ggplot2: extensions</vt:lpstr>
      <vt:lpstr>ggplot2: extensions</vt:lpstr>
      <vt:lpstr>ggplot2: extensions</vt:lpstr>
      <vt:lpstr>A larger view: Data science</vt:lpstr>
      <vt:lpstr>The tidyverse of R packages</vt:lpstr>
      <vt:lpstr>The tidyverse expands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of Graphs: from Bertin to GoG to ggplot2</dc:title>
  <dc:creator>Michael L Friendly</dc:creator>
  <cp:lastModifiedBy>Michael L Friendly</cp:lastModifiedBy>
  <cp:revision>82</cp:revision>
  <dcterms:created xsi:type="dcterms:W3CDTF">2021-05-31T18:51:16Z</dcterms:created>
  <dcterms:modified xsi:type="dcterms:W3CDTF">2022-03-01T19:04:31Z</dcterms:modified>
</cp:coreProperties>
</file>